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383" r:id="rId2"/>
    <p:sldId id="258" r:id="rId3"/>
    <p:sldId id="348" r:id="rId4"/>
    <p:sldId id="386" r:id="rId5"/>
    <p:sldId id="385" r:id="rId6"/>
    <p:sldId id="265" r:id="rId7"/>
    <p:sldId id="350" r:id="rId8"/>
    <p:sldId id="310" r:id="rId9"/>
    <p:sldId id="259" r:id="rId10"/>
    <p:sldId id="279" r:id="rId11"/>
    <p:sldId id="260" r:id="rId12"/>
    <p:sldId id="308" r:id="rId13"/>
    <p:sldId id="268" r:id="rId14"/>
    <p:sldId id="261" r:id="rId15"/>
    <p:sldId id="351" r:id="rId16"/>
    <p:sldId id="266" r:id="rId17"/>
    <p:sldId id="379" r:id="rId18"/>
    <p:sldId id="372" r:id="rId19"/>
    <p:sldId id="262" r:id="rId20"/>
    <p:sldId id="387" r:id="rId21"/>
    <p:sldId id="389" r:id="rId22"/>
    <p:sldId id="388" r:id="rId23"/>
  </p:sldIdLst>
  <p:sldSz cx="12192000" cy="6858000"/>
  <p:notesSz cx="6797675" cy="9926638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libri Light" pitchFamily="34" charset="0"/>
      <p:regular r:id="rId29"/>
      <p:italic r:id="rId30"/>
    </p:embeddedFont>
    <p:embeddedFont>
      <p:font typeface="TH SarabunPSK" pitchFamily="34" charset="-34"/>
      <p:regular r:id="rId31"/>
      <p:bold r:id="rId32"/>
      <p:italic r:id="rId33"/>
      <p:boldItalic r:id="rId34"/>
    </p:embeddedFont>
    <p:embeddedFont>
      <p:font typeface="TH Sarabun New" pitchFamily="34" charset="-34"/>
      <p:regular r:id="rId35"/>
      <p:bold r:id="rId36"/>
      <p:italic r:id="rId37"/>
      <p:boldItalic r:id="rId38"/>
    </p:embeddedFont>
    <p:embeddedFont>
      <p:font typeface="Angsana New" pitchFamily="18" charset="-34"/>
      <p:regular r:id="rId39"/>
      <p:bold r:id="rId40"/>
      <p:italic r:id="rId41"/>
      <p:boldItalic r:id="rId42"/>
    </p:embeddedFont>
    <p:embeddedFont>
      <p:font typeface="Tahoma" pitchFamily="34" charset="0"/>
      <p:regular r:id="rId43"/>
      <p:bold r:id="rId44"/>
    </p:embeddedFont>
    <p:embeddedFont>
      <p:font typeface="Cordia New" pitchFamily="34" charset="-34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000105"/>
    <a:srgbClr val="00082F"/>
    <a:srgbClr val="00083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3" autoAdjust="0"/>
    <p:restoredTop sz="79892" autoAdjust="0"/>
  </p:normalViewPr>
  <p:slideViewPr>
    <p:cSldViewPr snapToGrid="0">
      <p:cViewPr varScale="1">
        <p:scale>
          <a:sx n="76" d="100"/>
          <a:sy n="76" d="100"/>
        </p:scale>
        <p:origin x="-8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FF9D2-CE05-4398-ADDE-736CAB154FF0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2487912-3757-4C62-919D-4F55A0079BAE}">
      <dgm:prSet phldrT="[Text]" custT="1"/>
      <dgm:spPr>
        <a:blipFill rotWithShape="0"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500" dirty="0">
              <a:latin typeface="RSU" panose="02000506040000020003" pitchFamily="2" charset="-34"/>
              <a:cs typeface="RSU" panose="02000506040000020003" pitchFamily="2" charset="-34"/>
            </a:rPr>
            <a:t> </a:t>
          </a:r>
        </a:p>
      </dgm:t>
    </dgm:pt>
    <dgm:pt modelId="{F91ED259-9D11-4BD6-AB07-F907C4904879}" type="parTrans" cxnId="{5B951DEE-31D5-4150-862C-05B8EC4383D1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04DBFC6F-B511-4DB0-8412-FDFEC18F2AE9}" type="sibTrans" cxnId="{5B951DEE-31D5-4150-862C-05B8EC4383D1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D7DEBA0-CFBA-4B42-8532-BFF714DE43F4}">
      <dgm:prSet phldrT="[Text]" custT="1"/>
      <dgm:spPr/>
      <dgm:t>
        <a:bodyPr/>
        <a:lstStyle/>
        <a:p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จากดิจิทัลไอเดียสู่สมาร์ทเนชั่น (</a:t>
          </a:r>
          <a:r>
            <a:rPr lang="th-TH" sz="1500" dirty="0" smtClean="0">
              <a:latin typeface="RSU" panose="02000506040000020003" pitchFamily="2" charset="-34"/>
              <a:cs typeface="RSU" panose="02000506040000020003" pitchFamily="2" charset="-34"/>
            </a:rPr>
            <a:t>เน้นผลสำเร็จที่ทำ</a:t>
          </a:r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ได้จริง)</a:t>
          </a:r>
          <a:endParaRPr lang="en-US" sz="15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F42B3787-B3B8-49FE-9D0B-C2F3146C0CBE}" type="parTrans" cxnId="{691F8087-8A5F-4101-AF07-EC57152FD22D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ACE2A57D-C757-4705-A208-CAC21ECA8E01}" type="sibTrans" cxnId="{691F8087-8A5F-4101-AF07-EC57152FD22D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6E150C31-A6B7-4C89-B203-04497ACC27EC}">
      <dgm:prSet phldrT="[Text]" custT="1"/>
      <dgm:spPr/>
      <dgm:t>
        <a:bodyPr/>
        <a:lstStyle/>
        <a:p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อินโนเวช</a:t>
          </a:r>
          <a:r>
            <a:rPr lang="th-TH" sz="1500" dirty="0" err="1">
              <a:latin typeface="RSU" panose="02000506040000020003" pitchFamily="2" charset="-34"/>
              <a:cs typeface="RSU" panose="02000506040000020003" pitchFamily="2" charset="-34"/>
            </a:rPr>
            <a:t>ั่น</a:t>
          </a:r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 </a:t>
          </a:r>
          <a:b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</a:br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เซ็นเตอร์</a:t>
          </a:r>
          <a:endParaRPr lang="en-US" sz="15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F06A4EB8-7BB4-442A-9B44-D1725484BD4C}" type="parTrans" cxnId="{61B2B001-2CA8-41C9-828A-C7CD9E3D8473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784DCC67-1D3F-4F38-8DB8-17614BBEDFE5}" type="sibTrans" cxnId="{61B2B001-2CA8-41C9-828A-C7CD9E3D8473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F86489A-A51F-4F28-A41F-C3620E3A79FA}">
      <dgm:prSet phldrT="[Text]" custT="1"/>
      <dgm:spPr/>
      <dgm:t>
        <a:bodyPr/>
        <a:lstStyle/>
        <a:p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เครื่องมือดิจิทัลที่ทันสมัย</a:t>
          </a:r>
          <a:endParaRPr lang="en-US" sz="15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AFE30B6E-B73F-4792-AB9C-7009FE3D23EC}" type="parTrans" cxnId="{4E098533-3A09-45AE-8AAC-AACB79FA7C9A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A64D49D-66BB-41CE-BC1F-E04DC22566C5}" type="sibTrans" cxnId="{4E098533-3A09-45AE-8AAC-AACB79FA7C9A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328E0FCC-3944-428D-BAD7-90E635B2D617}" type="pres">
      <dgm:prSet presAssocID="{DDCFF9D2-CE05-4398-ADDE-736CAB154FF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792BF0D-7C0C-41F2-88EB-AA442578799B}" type="pres">
      <dgm:prSet presAssocID="{62487912-3757-4C62-919D-4F55A0079B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A952A0A-4071-47F2-94C7-3061E21B44DD}" type="pres">
      <dgm:prSet presAssocID="{BD7DEBA0-CFBA-4B42-8532-BFF714DE43F4}" presName="Accent" presStyleLbl="node1" presStyleIdx="1" presStyleCnt="2"/>
      <dgm:spPr>
        <a:solidFill>
          <a:schemeClr val="accent1">
            <a:lumMod val="50000"/>
          </a:schemeClr>
        </a:solidFill>
      </dgm:spPr>
    </dgm:pt>
    <dgm:pt modelId="{DCE59BD7-C96A-4382-B686-13B9836DB3EC}" type="pres">
      <dgm:prSet presAssocID="{BD7DEBA0-CFBA-4B42-8532-BFF714DE43F4}" presName="Image1" presStyleLbl="fgImgPlace1" presStyleIdx="0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FA76EF65-0917-468B-9927-3E052F8EB98B}" type="pres">
      <dgm:prSet presAssocID="{BD7DEBA0-CFBA-4B42-8532-BFF714DE43F4}" presName="Child1" presStyleLbl="revTx" presStyleIdx="0" presStyleCnt="3" custScaleX="127126" custLinFactNeighborX="13227" custLinFactNeighborY="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052F-0948-4281-AC6C-4A71D5760D5A}" type="pres">
      <dgm:prSet presAssocID="{6E150C31-A6B7-4C89-B203-04497ACC27EC}" presName="Image2" presStyleCnt="0"/>
      <dgm:spPr/>
    </dgm:pt>
    <dgm:pt modelId="{3E480579-7D67-49B7-AD42-CB961BB95EC7}" type="pres">
      <dgm:prSet presAssocID="{6E150C31-A6B7-4C89-B203-04497ACC27EC}" presName="Image" presStyleLbl="fgImgPlace1" presStyleIdx="1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C99CF4BD-4CE4-4EF3-A5EA-2AAB2C4D21D8}" type="pres">
      <dgm:prSet presAssocID="{6E150C31-A6B7-4C89-B203-04497ACC27E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7AF31-6A63-4269-9670-28FA2D34CB0D}" type="pres">
      <dgm:prSet presAssocID="{BF86489A-A51F-4F28-A41F-C3620E3A79FA}" presName="Image3" presStyleCnt="0"/>
      <dgm:spPr/>
    </dgm:pt>
    <dgm:pt modelId="{5044F304-04A8-4C95-99EB-608B86F1B5DD}" type="pres">
      <dgm:prSet presAssocID="{BF86489A-A51F-4F28-A41F-C3620E3A79FA}" presName="Image" presStyleLbl="fgImgPlace1" presStyleIdx="2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EDF32C32-5791-4697-A445-5EC5CF22A4A3}" type="pres">
      <dgm:prSet presAssocID="{BF86489A-A51F-4F28-A41F-C3620E3A79FA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A2334-CF72-4425-81D6-12D807A5116F}" type="presOf" srcId="{BD7DEBA0-CFBA-4B42-8532-BFF714DE43F4}" destId="{FA76EF65-0917-468B-9927-3E052F8EB98B}" srcOrd="0" destOrd="0" presId="urn:microsoft.com/office/officeart/2011/layout/RadialPictureList"/>
    <dgm:cxn modelId="{5B951DEE-31D5-4150-862C-05B8EC4383D1}" srcId="{DDCFF9D2-CE05-4398-ADDE-736CAB154FF0}" destId="{62487912-3757-4C62-919D-4F55A0079BAE}" srcOrd="0" destOrd="0" parTransId="{F91ED259-9D11-4BD6-AB07-F907C4904879}" sibTransId="{04DBFC6F-B511-4DB0-8412-FDFEC18F2AE9}"/>
    <dgm:cxn modelId="{9E5418FD-8E0C-42EE-8327-5EE505F8BCAE}" type="presOf" srcId="{6E150C31-A6B7-4C89-B203-04497ACC27EC}" destId="{C99CF4BD-4CE4-4EF3-A5EA-2AAB2C4D21D8}" srcOrd="0" destOrd="0" presId="urn:microsoft.com/office/officeart/2011/layout/RadialPictureList"/>
    <dgm:cxn modelId="{12A38B38-6F58-412F-AC13-D903C3CF6205}" type="presOf" srcId="{BF86489A-A51F-4F28-A41F-C3620E3A79FA}" destId="{EDF32C32-5791-4697-A445-5EC5CF22A4A3}" srcOrd="0" destOrd="0" presId="urn:microsoft.com/office/officeart/2011/layout/RadialPictureList"/>
    <dgm:cxn modelId="{61B2B001-2CA8-41C9-828A-C7CD9E3D8473}" srcId="{62487912-3757-4C62-919D-4F55A0079BAE}" destId="{6E150C31-A6B7-4C89-B203-04497ACC27EC}" srcOrd="1" destOrd="0" parTransId="{F06A4EB8-7BB4-442A-9B44-D1725484BD4C}" sibTransId="{784DCC67-1D3F-4F38-8DB8-17614BBEDFE5}"/>
    <dgm:cxn modelId="{4E098533-3A09-45AE-8AAC-AACB79FA7C9A}" srcId="{62487912-3757-4C62-919D-4F55A0079BAE}" destId="{BF86489A-A51F-4F28-A41F-C3620E3A79FA}" srcOrd="2" destOrd="0" parTransId="{AFE30B6E-B73F-4792-AB9C-7009FE3D23EC}" sibTransId="{BA64D49D-66BB-41CE-BC1F-E04DC22566C5}"/>
    <dgm:cxn modelId="{7970F8C8-ED19-418F-9E8A-570DD66B5F03}" type="presOf" srcId="{62487912-3757-4C62-919D-4F55A0079BAE}" destId="{0792BF0D-7C0C-41F2-88EB-AA442578799B}" srcOrd="0" destOrd="0" presId="urn:microsoft.com/office/officeart/2011/layout/RadialPictureList"/>
    <dgm:cxn modelId="{691F8087-8A5F-4101-AF07-EC57152FD22D}" srcId="{62487912-3757-4C62-919D-4F55A0079BAE}" destId="{BD7DEBA0-CFBA-4B42-8532-BFF714DE43F4}" srcOrd="0" destOrd="0" parTransId="{F42B3787-B3B8-49FE-9D0B-C2F3146C0CBE}" sibTransId="{ACE2A57D-C757-4705-A208-CAC21ECA8E01}"/>
    <dgm:cxn modelId="{43AB69B1-3071-4610-8D91-265BDEE68A8E}" type="presOf" srcId="{DDCFF9D2-CE05-4398-ADDE-736CAB154FF0}" destId="{328E0FCC-3944-428D-BAD7-90E635B2D617}" srcOrd="0" destOrd="0" presId="urn:microsoft.com/office/officeart/2011/layout/RadialPictureList"/>
    <dgm:cxn modelId="{646E512F-29CE-4E59-B10E-392C1C924930}" type="presParOf" srcId="{328E0FCC-3944-428D-BAD7-90E635B2D617}" destId="{0792BF0D-7C0C-41F2-88EB-AA442578799B}" srcOrd="0" destOrd="0" presId="urn:microsoft.com/office/officeart/2011/layout/RadialPictureList"/>
    <dgm:cxn modelId="{AAE5A5E7-6061-409C-B02F-45091E6217AF}" type="presParOf" srcId="{328E0FCC-3944-428D-BAD7-90E635B2D617}" destId="{FA952A0A-4071-47F2-94C7-3061E21B44DD}" srcOrd="1" destOrd="0" presId="urn:microsoft.com/office/officeart/2011/layout/RadialPictureList"/>
    <dgm:cxn modelId="{E0D42642-6AB1-47B2-AF3D-6902E50ECDD2}" type="presParOf" srcId="{328E0FCC-3944-428D-BAD7-90E635B2D617}" destId="{DCE59BD7-C96A-4382-B686-13B9836DB3EC}" srcOrd="2" destOrd="0" presId="urn:microsoft.com/office/officeart/2011/layout/RadialPictureList"/>
    <dgm:cxn modelId="{883FA915-5DD4-416B-B752-981A0A053910}" type="presParOf" srcId="{328E0FCC-3944-428D-BAD7-90E635B2D617}" destId="{FA76EF65-0917-468B-9927-3E052F8EB98B}" srcOrd="3" destOrd="0" presId="urn:microsoft.com/office/officeart/2011/layout/RadialPictureList"/>
    <dgm:cxn modelId="{762223F6-24D1-48A2-8C9E-353877ED04E0}" type="presParOf" srcId="{328E0FCC-3944-428D-BAD7-90E635B2D617}" destId="{7FE3052F-0948-4281-AC6C-4A71D5760D5A}" srcOrd="4" destOrd="0" presId="urn:microsoft.com/office/officeart/2011/layout/RadialPictureList"/>
    <dgm:cxn modelId="{F8544014-824B-4778-A04D-4333CA4037CA}" type="presParOf" srcId="{7FE3052F-0948-4281-AC6C-4A71D5760D5A}" destId="{3E480579-7D67-49B7-AD42-CB961BB95EC7}" srcOrd="0" destOrd="0" presId="urn:microsoft.com/office/officeart/2011/layout/RadialPictureList"/>
    <dgm:cxn modelId="{D6189208-0D1B-46E0-9D07-7A2E32F46784}" type="presParOf" srcId="{328E0FCC-3944-428D-BAD7-90E635B2D617}" destId="{C99CF4BD-4CE4-4EF3-A5EA-2AAB2C4D21D8}" srcOrd="5" destOrd="0" presId="urn:microsoft.com/office/officeart/2011/layout/RadialPictureList"/>
    <dgm:cxn modelId="{1671FC2E-E4C2-473C-9156-292BA36E79EB}" type="presParOf" srcId="{328E0FCC-3944-428D-BAD7-90E635B2D617}" destId="{E457AF31-6A63-4269-9670-28FA2D34CB0D}" srcOrd="6" destOrd="0" presId="urn:microsoft.com/office/officeart/2011/layout/RadialPictureList"/>
    <dgm:cxn modelId="{130A9FDD-963A-4A90-9160-F4C89924D420}" type="presParOf" srcId="{E457AF31-6A63-4269-9670-28FA2D34CB0D}" destId="{5044F304-04A8-4C95-99EB-608B86F1B5DD}" srcOrd="0" destOrd="0" presId="urn:microsoft.com/office/officeart/2011/layout/RadialPictureList"/>
    <dgm:cxn modelId="{382AA644-B50A-4D1A-BAF6-493FE17DAA23}" type="presParOf" srcId="{328E0FCC-3944-428D-BAD7-90E635B2D617}" destId="{EDF32C32-5791-4697-A445-5EC5CF22A4A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FF9D2-CE05-4398-ADDE-736CAB154FF0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2487912-3757-4C62-919D-4F55A0079BAE}">
      <dgm:prSet phldrT="[Text]" custT="1"/>
      <dgm:spPr>
        <a:blipFill rotWithShape="0"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6000" dirty="0">
              <a:latin typeface="RSU" panose="02000506040000020003" pitchFamily="2" charset="-34"/>
              <a:cs typeface="RSU" panose="02000506040000020003" pitchFamily="2" charset="-34"/>
            </a:rPr>
            <a:t> </a:t>
          </a:r>
        </a:p>
      </dgm:t>
    </dgm:pt>
    <dgm:pt modelId="{F91ED259-9D11-4BD6-AB07-F907C4904879}" type="parTrans" cxnId="{5B951DEE-31D5-4150-862C-05B8EC4383D1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04DBFC6F-B511-4DB0-8412-FDFEC18F2AE9}" type="sibTrans" cxnId="{5B951DEE-31D5-4150-862C-05B8EC4383D1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D7DEBA0-CFBA-4B42-8532-BFF714DE43F4}">
      <dgm:prSet phldrT="[Text]" custT="1"/>
      <dgm:spPr/>
      <dgm:t>
        <a:bodyPr/>
        <a:lstStyle/>
        <a:p>
          <a:r>
            <a:rPr lang="th-TH" sz="1400" dirty="0" smtClean="0">
              <a:latin typeface="RSU" panose="02000506040000020003" pitchFamily="2" charset="-34"/>
              <a:cs typeface="RSU" panose="02000506040000020003" pitchFamily="2" charset="-34"/>
            </a:rPr>
            <a:t>สนับสนุนการดำเนินโครงการที่</a:t>
          </a:r>
          <a:r>
            <a:rPr lang="th-TH" sz="1400" dirty="0">
              <a:latin typeface="RSU" panose="02000506040000020003" pitchFamily="2" charset="-34"/>
              <a:cs typeface="RSU" panose="02000506040000020003" pitchFamily="2" charset="-34"/>
            </a:rPr>
            <a:t>มีศักยภาพและทำได้จริง</a:t>
          </a:r>
          <a:endParaRPr lang="en-US" sz="14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F42B3787-B3B8-49FE-9D0B-C2F3146C0CBE}" type="parTrans" cxnId="{691F8087-8A5F-4101-AF07-EC57152FD22D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ACE2A57D-C757-4705-A208-CAC21ECA8E01}" type="sibTrans" cxnId="{691F8087-8A5F-4101-AF07-EC57152FD22D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6E150C31-A6B7-4C89-B203-04497ACC27EC}">
      <dgm:prSet phldrT="[Text]" custT="1"/>
      <dgm:spPr/>
      <dgm:t>
        <a:bodyPr/>
        <a:lstStyle/>
        <a:p>
          <a:r>
            <a:rPr lang="th-TH" sz="1400" dirty="0">
              <a:latin typeface="RSU" panose="02000506040000020003" pitchFamily="2" charset="-34"/>
              <a:cs typeface="RSU" panose="02000506040000020003" pitchFamily="2" charset="-34"/>
            </a:rPr>
            <a:t>จับคู่คู่ค้า</a:t>
          </a:r>
          <a:r>
            <a:rPr lang="th-TH" sz="1400" dirty="0" smtClean="0">
              <a:latin typeface="RSU" panose="02000506040000020003" pitchFamily="2" charset="-34"/>
              <a:cs typeface="RSU" panose="02000506040000020003" pitchFamily="2" charset="-34"/>
            </a:rPr>
            <a:t>สำหรับแผนงาน/โครงการ</a:t>
          </a:r>
          <a:r>
            <a:rPr lang="th-TH" sz="1400" dirty="0">
              <a:latin typeface="RSU" panose="02000506040000020003" pitchFamily="2" charset="-34"/>
              <a:cs typeface="RSU" panose="02000506040000020003" pitchFamily="2" charset="-34"/>
            </a:rPr>
            <a:t>ที่ต้องการความสนับสนุนเพิ่มเติม</a:t>
          </a:r>
          <a:endParaRPr lang="en-US" sz="14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F06A4EB8-7BB4-442A-9B44-D1725484BD4C}" type="parTrans" cxnId="{61B2B001-2CA8-41C9-828A-C7CD9E3D8473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784DCC67-1D3F-4F38-8DB8-17614BBEDFE5}" type="sibTrans" cxnId="{61B2B001-2CA8-41C9-828A-C7CD9E3D8473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F86489A-A51F-4F28-A41F-C3620E3A79FA}">
      <dgm:prSet phldrT="[Text]" custT="1"/>
      <dgm:spPr/>
      <dgm:t>
        <a:bodyPr/>
        <a:lstStyle/>
        <a:p>
          <a:r>
            <a:rPr lang="th-TH" sz="1400" dirty="0">
              <a:latin typeface="RSU" panose="02000506040000020003" pitchFamily="2" charset="-34"/>
              <a:cs typeface="RSU" panose="02000506040000020003" pitchFamily="2" charset="-34"/>
            </a:rPr>
            <a:t>สมาร์ทฟันด์พร้อมด้วยระบบที่รู้สถานะได้</a:t>
          </a:r>
          <a:endParaRPr lang="en-US" sz="14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AFE30B6E-B73F-4792-AB9C-7009FE3D23EC}" type="parTrans" cxnId="{4E098533-3A09-45AE-8AAC-AACB79FA7C9A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A64D49D-66BB-41CE-BC1F-E04DC22566C5}" type="sibTrans" cxnId="{4E098533-3A09-45AE-8AAC-AACB79FA7C9A}">
      <dgm:prSet/>
      <dgm:spPr/>
      <dgm:t>
        <a:bodyPr/>
        <a:lstStyle/>
        <a:p>
          <a:endParaRPr lang="en-US" sz="20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328E0FCC-3944-428D-BAD7-90E635B2D617}" type="pres">
      <dgm:prSet presAssocID="{DDCFF9D2-CE05-4398-ADDE-736CAB154FF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792BF0D-7C0C-41F2-88EB-AA442578799B}" type="pres">
      <dgm:prSet presAssocID="{62487912-3757-4C62-919D-4F55A0079B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A952A0A-4071-47F2-94C7-3061E21B44DD}" type="pres">
      <dgm:prSet presAssocID="{BD7DEBA0-CFBA-4B42-8532-BFF714DE43F4}" presName="Accent" presStyleLbl="node1" presStyleIdx="1" presStyleCnt="2"/>
      <dgm:spPr>
        <a:solidFill>
          <a:schemeClr val="accent1">
            <a:lumMod val="50000"/>
          </a:schemeClr>
        </a:solidFill>
      </dgm:spPr>
    </dgm:pt>
    <dgm:pt modelId="{DCE59BD7-C96A-4382-B686-13B9836DB3EC}" type="pres">
      <dgm:prSet presAssocID="{BD7DEBA0-CFBA-4B42-8532-BFF714DE43F4}" presName="Image1" presStyleLbl="fgImgPlace1" presStyleIdx="0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FA76EF65-0917-468B-9927-3E052F8EB98B}" type="pres">
      <dgm:prSet presAssocID="{BD7DEBA0-CFBA-4B42-8532-BFF714DE43F4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052F-0948-4281-AC6C-4A71D5760D5A}" type="pres">
      <dgm:prSet presAssocID="{6E150C31-A6B7-4C89-B203-04497ACC27EC}" presName="Image2" presStyleCnt="0"/>
      <dgm:spPr/>
    </dgm:pt>
    <dgm:pt modelId="{3E480579-7D67-49B7-AD42-CB961BB95EC7}" type="pres">
      <dgm:prSet presAssocID="{6E150C31-A6B7-4C89-B203-04497ACC27EC}" presName="Image" presStyleLbl="fgImgPlace1" presStyleIdx="1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C99CF4BD-4CE4-4EF3-A5EA-2AAB2C4D21D8}" type="pres">
      <dgm:prSet presAssocID="{6E150C31-A6B7-4C89-B203-04497ACC27E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7AF31-6A63-4269-9670-28FA2D34CB0D}" type="pres">
      <dgm:prSet presAssocID="{BF86489A-A51F-4F28-A41F-C3620E3A79FA}" presName="Image3" presStyleCnt="0"/>
      <dgm:spPr/>
    </dgm:pt>
    <dgm:pt modelId="{5044F304-04A8-4C95-99EB-608B86F1B5DD}" type="pres">
      <dgm:prSet presAssocID="{BF86489A-A51F-4F28-A41F-C3620E3A79FA}" presName="Image" presStyleLbl="fgImgPlace1" presStyleIdx="2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EDF32C32-5791-4697-A445-5EC5CF22A4A3}" type="pres">
      <dgm:prSet presAssocID="{BF86489A-A51F-4F28-A41F-C3620E3A79FA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B41B9-3C23-465B-BE54-1C14B17420FD}" type="presOf" srcId="{6E150C31-A6B7-4C89-B203-04497ACC27EC}" destId="{C99CF4BD-4CE4-4EF3-A5EA-2AAB2C4D21D8}" srcOrd="0" destOrd="0" presId="urn:microsoft.com/office/officeart/2011/layout/RadialPictureList"/>
    <dgm:cxn modelId="{EAFC80D2-8D3E-40E0-B073-737AAF207A56}" type="presOf" srcId="{DDCFF9D2-CE05-4398-ADDE-736CAB154FF0}" destId="{328E0FCC-3944-428D-BAD7-90E635B2D617}" srcOrd="0" destOrd="0" presId="urn:microsoft.com/office/officeart/2011/layout/RadialPictureList"/>
    <dgm:cxn modelId="{5B951DEE-31D5-4150-862C-05B8EC4383D1}" srcId="{DDCFF9D2-CE05-4398-ADDE-736CAB154FF0}" destId="{62487912-3757-4C62-919D-4F55A0079BAE}" srcOrd="0" destOrd="0" parTransId="{F91ED259-9D11-4BD6-AB07-F907C4904879}" sibTransId="{04DBFC6F-B511-4DB0-8412-FDFEC18F2AE9}"/>
    <dgm:cxn modelId="{DCB9B6E6-CACB-4A84-8785-5CEED3E73802}" type="presOf" srcId="{BF86489A-A51F-4F28-A41F-C3620E3A79FA}" destId="{EDF32C32-5791-4697-A445-5EC5CF22A4A3}" srcOrd="0" destOrd="0" presId="urn:microsoft.com/office/officeart/2011/layout/RadialPictureList"/>
    <dgm:cxn modelId="{374F2AC4-A2FA-45AD-AB7A-0E32ECE9097E}" type="presOf" srcId="{BD7DEBA0-CFBA-4B42-8532-BFF714DE43F4}" destId="{FA76EF65-0917-468B-9927-3E052F8EB98B}" srcOrd="0" destOrd="0" presId="urn:microsoft.com/office/officeart/2011/layout/RadialPictureList"/>
    <dgm:cxn modelId="{61B2B001-2CA8-41C9-828A-C7CD9E3D8473}" srcId="{62487912-3757-4C62-919D-4F55A0079BAE}" destId="{6E150C31-A6B7-4C89-B203-04497ACC27EC}" srcOrd="1" destOrd="0" parTransId="{F06A4EB8-7BB4-442A-9B44-D1725484BD4C}" sibTransId="{784DCC67-1D3F-4F38-8DB8-17614BBEDFE5}"/>
    <dgm:cxn modelId="{4E098533-3A09-45AE-8AAC-AACB79FA7C9A}" srcId="{62487912-3757-4C62-919D-4F55A0079BAE}" destId="{BF86489A-A51F-4F28-A41F-C3620E3A79FA}" srcOrd="2" destOrd="0" parTransId="{AFE30B6E-B73F-4792-AB9C-7009FE3D23EC}" sibTransId="{BA64D49D-66BB-41CE-BC1F-E04DC22566C5}"/>
    <dgm:cxn modelId="{0F217C4B-B3B6-427E-BD1E-4D8BA83C8686}" type="presOf" srcId="{62487912-3757-4C62-919D-4F55A0079BAE}" destId="{0792BF0D-7C0C-41F2-88EB-AA442578799B}" srcOrd="0" destOrd="0" presId="urn:microsoft.com/office/officeart/2011/layout/RadialPictureList"/>
    <dgm:cxn modelId="{691F8087-8A5F-4101-AF07-EC57152FD22D}" srcId="{62487912-3757-4C62-919D-4F55A0079BAE}" destId="{BD7DEBA0-CFBA-4B42-8532-BFF714DE43F4}" srcOrd="0" destOrd="0" parTransId="{F42B3787-B3B8-49FE-9D0B-C2F3146C0CBE}" sibTransId="{ACE2A57D-C757-4705-A208-CAC21ECA8E01}"/>
    <dgm:cxn modelId="{C352E767-1652-414B-839F-75BD97208C1F}" type="presParOf" srcId="{328E0FCC-3944-428D-BAD7-90E635B2D617}" destId="{0792BF0D-7C0C-41F2-88EB-AA442578799B}" srcOrd="0" destOrd="0" presId="urn:microsoft.com/office/officeart/2011/layout/RadialPictureList"/>
    <dgm:cxn modelId="{3E888195-48AE-4C4B-AB62-C38ACA9DF264}" type="presParOf" srcId="{328E0FCC-3944-428D-BAD7-90E635B2D617}" destId="{FA952A0A-4071-47F2-94C7-3061E21B44DD}" srcOrd="1" destOrd="0" presId="urn:microsoft.com/office/officeart/2011/layout/RadialPictureList"/>
    <dgm:cxn modelId="{AF474FF4-2B22-4709-872B-2B6DCD9BF30E}" type="presParOf" srcId="{328E0FCC-3944-428D-BAD7-90E635B2D617}" destId="{DCE59BD7-C96A-4382-B686-13B9836DB3EC}" srcOrd="2" destOrd="0" presId="urn:microsoft.com/office/officeart/2011/layout/RadialPictureList"/>
    <dgm:cxn modelId="{CD26568E-F669-4FF7-A6BF-FE8EA547F2B5}" type="presParOf" srcId="{328E0FCC-3944-428D-BAD7-90E635B2D617}" destId="{FA76EF65-0917-468B-9927-3E052F8EB98B}" srcOrd="3" destOrd="0" presId="urn:microsoft.com/office/officeart/2011/layout/RadialPictureList"/>
    <dgm:cxn modelId="{FCC5C08C-CF7B-48AE-873F-70B14689A30F}" type="presParOf" srcId="{328E0FCC-3944-428D-BAD7-90E635B2D617}" destId="{7FE3052F-0948-4281-AC6C-4A71D5760D5A}" srcOrd="4" destOrd="0" presId="urn:microsoft.com/office/officeart/2011/layout/RadialPictureList"/>
    <dgm:cxn modelId="{0F1E7315-AEAE-46DA-9316-8928737DA138}" type="presParOf" srcId="{7FE3052F-0948-4281-AC6C-4A71D5760D5A}" destId="{3E480579-7D67-49B7-AD42-CB961BB95EC7}" srcOrd="0" destOrd="0" presId="urn:microsoft.com/office/officeart/2011/layout/RadialPictureList"/>
    <dgm:cxn modelId="{8ACBA659-A180-4627-814E-7B5692773499}" type="presParOf" srcId="{328E0FCC-3944-428D-BAD7-90E635B2D617}" destId="{C99CF4BD-4CE4-4EF3-A5EA-2AAB2C4D21D8}" srcOrd="5" destOrd="0" presId="urn:microsoft.com/office/officeart/2011/layout/RadialPictureList"/>
    <dgm:cxn modelId="{2C67D401-1E22-4319-B9EB-62EEC6A1A228}" type="presParOf" srcId="{328E0FCC-3944-428D-BAD7-90E635B2D617}" destId="{E457AF31-6A63-4269-9670-28FA2D34CB0D}" srcOrd="6" destOrd="0" presId="urn:microsoft.com/office/officeart/2011/layout/RadialPictureList"/>
    <dgm:cxn modelId="{11A8461F-2912-40B8-802A-2CC165877799}" type="presParOf" srcId="{E457AF31-6A63-4269-9670-28FA2D34CB0D}" destId="{5044F304-04A8-4C95-99EB-608B86F1B5DD}" srcOrd="0" destOrd="0" presId="urn:microsoft.com/office/officeart/2011/layout/RadialPictureList"/>
    <dgm:cxn modelId="{39707BB9-145C-4132-B199-01C188C5D217}" type="presParOf" srcId="{328E0FCC-3944-428D-BAD7-90E635B2D617}" destId="{EDF32C32-5791-4697-A445-5EC5CF22A4A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FF9D2-CE05-4398-ADDE-736CAB154FF0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2487912-3757-4C62-919D-4F55A0079BAE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500" dirty="0">
              <a:latin typeface="RSU" panose="02000506040000020003" pitchFamily="2" charset="-34"/>
              <a:cs typeface="RSU" panose="02000506040000020003" pitchFamily="2" charset="-34"/>
            </a:rPr>
            <a:t> </a:t>
          </a:r>
        </a:p>
      </dgm:t>
    </dgm:pt>
    <dgm:pt modelId="{F91ED259-9D11-4BD6-AB07-F907C4904879}" type="parTrans" cxnId="{5B951DEE-31D5-4150-862C-05B8EC4383D1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04DBFC6F-B511-4DB0-8412-FDFEC18F2AE9}" type="sibTrans" cxnId="{5B951DEE-31D5-4150-862C-05B8EC4383D1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D7DEBA0-CFBA-4B42-8532-BFF714DE43F4}">
      <dgm:prSet phldrT="[Text]" custT="1"/>
      <dgm:spPr/>
      <dgm:t>
        <a:bodyPr/>
        <a:lstStyle/>
        <a:p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มีทีมและกูรูที่คอยสนับสนุน</a:t>
          </a:r>
          <a:endParaRPr lang="en-US" sz="15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F42B3787-B3B8-49FE-9D0B-C2F3146C0CBE}" type="parTrans" cxnId="{691F8087-8A5F-4101-AF07-EC57152FD22D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ACE2A57D-C757-4705-A208-CAC21ECA8E01}" type="sibTrans" cxnId="{691F8087-8A5F-4101-AF07-EC57152FD22D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6E150C31-A6B7-4C89-B203-04497ACC27EC}">
      <dgm:prSet phldrT="[Text]" custT="1"/>
      <dgm:spPr/>
      <dgm:t>
        <a:bodyPr/>
        <a:lstStyle/>
        <a:p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สามารถช่วยในการพัฒนาธุรกิจและต่อยอดได้</a:t>
          </a:r>
          <a:endParaRPr lang="en-US" sz="15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F06A4EB8-7BB4-442A-9B44-D1725484BD4C}" type="parTrans" cxnId="{61B2B001-2CA8-41C9-828A-C7CD9E3D8473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784DCC67-1D3F-4F38-8DB8-17614BBEDFE5}" type="sibTrans" cxnId="{61B2B001-2CA8-41C9-828A-C7CD9E3D8473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F86489A-A51F-4F28-A41F-C3620E3A79FA}">
      <dgm:prSet phldrT="[Text]" custT="1"/>
      <dgm:spPr/>
      <dgm:t>
        <a:bodyPr/>
        <a:lstStyle/>
        <a:p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มีการโค้ชทุก ๆ ขั้นตอน</a:t>
          </a:r>
          <a:r>
            <a:rPr lang="th-TH" sz="1500" dirty="0" smtClean="0">
              <a:latin typeface="RSU" panose="02000506040000020003" pitchFamily="2" charset="-34"/>
              <a:cs typeface="RSU" panose="02000506040000020003" pitchFamily="2" charset="-34"/>
            </a:rPr>
            <a:t>และ    คล</a:t>
          </a:r>
          <a:r>
            <a:rPr lang="th-TH" sz="1500" dirty="0">
              <a:latin typeface="RSU" panose="02000506040000020003" pitchFamily="2" charset="-34"/>
              <a:cs typeface="RSU" panose="02000506040000020003" pitchFamily="2" charset="-34"/>
            </a:rPr>
            <a:t>อบคลุม</a:t>
          </a:r>
          <a:endParaRPr lang="en-US" sz="1500" dirty="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AFE30B6E-B73F-4792-AB9C-7009FE3D23EC}" type="parTrans" cxnId="{4E098533-3A09-45AE-8AAC-AACB79FA7C9A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BA64D49D-66BB-41CE-BC1F-E04DC22566C5}" type="sibTrans" cxnId="{4E098533-3A09-45AE-8AAC-AACB79FA7C9A}">
      <dgm:prSet/>
      <dgm:spPr/>
      <dgm:t>
        <a:bodyPr/>
        <a:lstStyle/>
        <a:p>
          <a:endParaRPr lang="en-US" sz="1500">
            <a:latin typeface="RSU" panose="02000506040000020003" pitchFamily="2" charset="-34"/>
            <a:cs typeface="RSU" panose="02000506040000020003" pitchFamily="2" charset="-34"/>
          </a:endParaRPr>
        </a:p>
      </dgm:t>
    </dgm:pt>
    <dgm:pt modelId="{328E0FCC-3944-428D-BAD7-90E635B2D617}" type="pres">
      <dgm:prSet presAssocID="{DDCFF9D2-CE05-4398-ADDE-736CAB154FF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792BF0D-7C0C-41F2-88EB-AA442578799B}" type="pres">
      <dgm:prSet presAssocID="{62487912-3757-4C62-919D-4F55A0079B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A952A0A-4071-47F2-94C7-3061E21B44DD}" type="pres">
      <dgm:prSet presAssocID="{BD7DEBA0-CFBA-4B42-8532-BFF714DE43F4}" presName="Accent" presStyleLbl="node1" presStyleIdx="1" presStyleCnt="2" custScaleX="98741"/>
      <dgm:spPr>
        <a:solidFill>
          <a:schemeClr val="accent1">
            <a:lumMod val="50000"/>
          </a:schemeClr>
        </a:solidFill>
      </dgm:spPr>
    </dgm:pt>
    <dgm:pt modelId="{DCE59BD7-C96A-4382-B686-13B9836DB3EC}" type="pres">
      <dgm:prSet presAssocID="{BD7DEBA0-CFBA-4B42-8532-BFF714DE43F4}" presName="Image1" presStyleLbl="fgImgPlace1" presStyleIdx="0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FA76EF65-0917-468B-9927-3E052F8EB98B}" type="pres">
      <dgm:prSet presAssocID="{BD7DEBA0-CFBA-4B42-8532-BFF714DE43F4}" presName="Child1" presStyleLbl="revTx" presStyleIdx="0" presStyleCnt="3" custScaleX="134572" custLinFactNeighborX="15461" custLinFactNeighborY="-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052F-0948-4281-AC6C-4A71D5760D5A}" type="pres">
      <dgm:prSet presAssocID="{6E150C31-A6B7-4C89-B203-04497ACC27EC}" presName="Image2" presStyleCnt="0"/>
      <dgm:spPr/>
    </dgm:pt>
    <dgm:pt modelId="{3E480579-7D67-49B7-AD42-CB961BB95EC7}" type="pres">
      <dgm:prSet presAssocID="{6E150C31-A6B7-4C89-B203-04497ACC27EC}" presName="Image" presStyleLbl="fgImgPlace1" presStyleIdx="1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C99CF4BD-4CE4-4EF3-A5EA-2AAB2C4D21D8}" type="pres">
      <dgm:prSet presAssocID="{6E150C31-A6B7-4C89-B203-04497ACC27E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7AF31-6A63-4269-9670-28FA2D34CB0D}" type="pres">
      <dgm:prSet presAssocID="{BF86489A-A51F-4F28-A41F-C3620E3A79FA}" presName="Image3" presStyleCnt="0"/>
      <dgm:spPr/>
    </dgm:pt>
    <dgm:pt modelId="{5044F304-04A8-4C95-99EB-608B86F1B5DD}" type="pres">
      <dgm:prSet presAssocID="{BF86489A-A51F-4F28-A41F-C3620E3A79FA}" presName="Image" presStyleLbl="fgImgPlace1" presStyleIdx="2" presStyleCnt="3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</dgm:pt>
    <dgm:pt modelId="{EDF32C32-5791-4697-A445-5EC5CF22A4A3}" type="pres">
      <dgm:prSet presAssocID="{BF86489A-A51F-4F28-A41F-C3620E3A79FA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51DEE-31D5-4150-862C-05B8EC4383D1}" srcId="{DDCFF9D2-CE05-4398-ADDE-736CAB154FF0}" destId="{62487912-3757-4C62-919D-4F55A0079BAE}" srcOrd="0" destOrd="0" parTransId="{F91ED259-9D11-4BD6-AB07-F907C4904879}" sibTransId="{04DBFC6F-B511-4DB0-8412-FDFEC18F2AE9}"/>
    <dgm:cxn modelId="{1199A0E1-3707-4365-B8AF-DFC7C2CD0CB4}" type="presOf" srcId="{6E150C31-A6B7-4C89-B203-04497ACC27EC}" destId="{C99CF4BD-4CE4-4EF3-A5EA-2AAB2C4D21D8}" srcOrd="0" destOrd="0" presId="urn:microsoft.com/office/officeart/2011/layout/RadialPictureList"/>
    <dgm:cxn modelId="{61B2B001-2CA8-41C9-828A-C7CD9E3D8473}" srcId="{62487912-3757-4C62-919D-4F55A0079BAE}" destId="{6E150C31-A6B7-4C89-B203-04497ACC27EC}" srcOrd="1" destOrd="0" parTransId="{F06A4EB8-7BB4-442A-9B44-D1725484BD4C}" sibTransId="{784DCC67-1D3F-4F38-8DB8-17614BBEDFE5}"/>
    <dgm:cxn modelId="{4E098533-3A09-45AE-8AAC-AACB79FA7C9A}" srcId="{62487912-3757-4C62-919D-4F55A0079BAE}" destId="{BF86489A-A51F-4F28-A41F-C3620E3A79FA}" srcOrd="2" destOrd="0" parTransId="{AFE30B6E-B73F-4792-AB9C-7009FE3D23EC}" sibTransId="{BA64D49D-66BB-41CE-BC1F-E04DC22566C5}"/>
    <dgm:cxn modelId="{52A0F2BF-E64A-4BC3-A3E5-E4684F4FAE73}" type="presOf" srcId="{62487912-3757-4C62-919D-4F55A0079BAE}" destId="{0792BF0D-7C0C-41F2-88EB-AA442578799B}" srcOrd="0" destOrd="0" presId="urn:microsoft.com/office/officeart/2011/layout/RadialPictureList"/>
    <dgm:cxn modelId="{D9DC220C-FCB0-4959-B426-7226A2970ECF}" type="presOf" srcId="{BD7DEBA0-CFBA-4B42-8532-BFF714DE43F4}" destId="{FA76EF65-0917-468B-9927-3E052F8EB98B}" srcOrd="0" destOrd="0" presId="urn:microsoft.com/office/officeart/2011/layout/RadialPictureList"/>
    <dgm:cxn modelId="{36BF985A-ECF2-4995-8BBC-4C61E82E64FB}" type="presOf" srcId="{DDCFF9D2-CE05-4398-ADDE-736CAB154FF0}" destId="{328E0FCC-3944-428D-BAD7-90E635B2D617}" srcOrd="0" destOrd="0" presId="urn:microsoft.com/office/officeart/2011/layout/RadialPictureList"/>
    <dgm:cxn modelId="{3E4A66CB-092B-4D2F-90B0-097EDED75FB3}" type="presOf" srcId="{BF86489A-A51F-4F28-A41F-C3620E3A79FA}" destId="{EDF32C32-5791-4697-A445-5EC5CF22A4A3}" srcOrd="0" destOrd="0" presId="urn:microsoft.com/office/officeart/2011/layout/RadialPictureList"/>
    <dgm:cxn modelId="{691F8087-8A5F-4101-AF07-EC57152FD22D}" srcId="{62487912-3757-4C62-919D-4F55A0079BAE}" destId="{BD7DEBA0-CFBA-4B42-8532-BFF714DE43F4}" srcOrd="0" destOrd="0" parTransId="{F42B3787-B3B8-49FE-9D0B-C2F3146C0CBE}" sibTransId="{ACE2A57D-C757-4705-A208-CAC21ECA8E01}"/>
    <dgm:cxn modelId="{DB461124-6303-4227-831E-00D3098AD030}" type="presParOf" srcId="{328E0FCC-3944-428D-BAD7-90E635B2D617}" destId="{0792BF0D-7C0C-41F2-88EB-AA442578799B}" srcOrd="0" destOrd="0" presId="urn:microsoft.com/office/officeart/2011/layout/RadialPictureList"/>
    <dgm:cxn modelId="{DE8ACCF0-F1DB-4240-8965-6CC9024CC59A}" type="presParOf" srcId="{328E0FCC-3944-428D-BAD7-90E635B2D617}" destId="{FA952A0A-4071-47F2-94C7-3061E21B44DD}" srcOrd="1" destOrd="0" presId="urn:microsoft.com/office/officeart/2011/layout/RadialPictureList"/>
    <dgm:cxn modelId="{55DEC9EC-4432-431E-BD22-CFDE3D802938}" type="presParOf" srcId="{328E0FCC-3944-428D-BAD7-90E635B2D617}" destId="{DCE59BD7-C96A-4382-B686-13B9836DB3EC}" srcOrd="2" destOrd="0" presId="urn:microsoft.com/office/officeart/2011/layout/RadialPictureList"/>
    <dgm:cxn modelId="{D8E2BB6D-B382-475E-AF3C-BB9F201E98AD}" type="presParOf" srcId="{328E0FCC-3944-428D-BAD7-90E635B2D617}" destId="{FA76EF65-0917-468B-9927-3E052F8EB98B}" srcOrd="3" destOrd="0" presId="urn:microsoft.com/office/officeart/2011/layout/RadialPictureList"/>
    <dgm:cxn modelId="{7EB0E994-78F8-4EDC-B652-BDF730C29C9A}" type="presParOf" srcId="{328E0FCC-3944-428D-BAD7-90E635B2D617}" destId="{7FE3052F-0948-4281-AC6C-4A71D5760D5A}" srcOrd="4" destOrd="0" presId="urn:microsoft.com/office/officeart/2011/layout/RadialPictureList"/>
    <dgm:cxn modelId="{43AD7879-AD13-4637-8C58-77D5E096AD37}" type="presParOf" srcId="{7FE3052F-0948-4281-AC6C-4A71D5760D5A}" destId="{3E480579-7D67-49B7-AD42-CB961BB95EC7}" srcOrd="0" destOrd="0" presId="urn:microsoft.com/office/officeart/2011/layout/RadialPictureList"/>
    <dgm:cxn modelId="{03AA8470-57E3-4FE1-B265-D088E453D32C}" type="presParOf" srcId="{328E0FCC-3944-428D-BAD7-90E635B2D617}" destId="{C99CF4BD-4CE4-4EF3-A5EA-2AAB2C4D21D8}" srcOrd="5" destOrd="0" presId="urn:microsoft.com/office/officeart/2011/layout/RadialPictureList"/>
    <dgm:cxn modelId="{2E288F8D-C903-471B-AE89-9CC024AF214A}" type="presParOf" srcId="{328E0FCC-3944-428D-BAD7-90E635B2D617}" destId="{E457AF31-6A63-4269-9670-28FA2D34CB0D}" srcOrd="6" destOrd="0" presId="urn:microsoft.com/office/officeart/2011/layout/RadialPictureList"/>
    <dgm:cxn modelId="{0A1D0145-4A19-4780-8C8D-304EC2DC017C}" type="presParOf" srcId="{E457AF31-6A63-4269-9670-28FA2D34CB0D}" destId="{5044F304-04A8-4C95-99EB-608B86F1B5DD}" srcOrd="0" destOrd="0" presId="urn:microsoft.com/office/officeart/2011/layout/RadialPictureList"/>
    <dgm:cxn modelId="{33495173-0FC9-49C5-9A82-061843786244}" type="presParOf" srcId="{328E0FCC-3944-428D-BAD7-90E635B2D617}" destId="{EDF32C32-5791-4697-A445-5EC5CF22A4A3}" srcOrd="7" destOrd="0" presId="urn:microsoft.com/office/officeart/2011/layout/RadialPictur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035EEA-7158-4181-8351-30F1500BB69B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90B128-2691-4B77-9BAA-67716AD4E2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75701-F310-4402-AE3C-FE38D88A8608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Building funding strategic plan to relate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DE BIG 3 (Social, Economy and E-Government)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DE industrial 6 cores (Agriculture, Asean, Social, Industrial, Corruption and people)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391FA6-AA0B-4572-8CB5-62469D961FC9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  <a:p>
            <a:r>
              <a:rPr lang="ar-SA" smtClean="0"/>
              <a:t>แผ่นที่ </a:t>
            </a:r>
            <a:r>
              <a:rPr lang="en-US" smtClean="0"/>
              <a:t>2 </a:t>
            </a:r>
            <a:r>
              <a:rPr lang="ar-SA" smtClean="0"/>
              <a:t>คือในส่วนของคำถามที่ </a:t>
            </a:r>
            <a:r>
              <a:rPr lang="en-US" smtClean="0"/>
              <a:t>5 </a:t>
            </a:r>
            <a:r>
              <a:rPr lang="ar-SA" smtClean="0"/>
              <a:t>ในส่วนของความคาดหวังต่อ </a:t>
            </a:r>
            <a:r>
              <a:rPr lang="en-US" smtClean="0"/>
              <a:t>ATPER </a:t>
            </a:r>
            <a:r>
              <a:rPr lang="ar-SA" smtClean="0"/>
              <a:t>คือ ความร่วมมือในการที่นักวิจัยหรือผู้เชี่ยวชาญต่างๆใน </a:t>
            </a:r>
            <a:r>
              <a:rPr lang="en-US" smtClean="0"/>
              <a:t>ATPER </a:t>
            </a:r>
            <a:r>
              <a:rPr lang="ar-SA" smtClean="0"/>
              <a:t>สามารถช่วยในการพัฒนาโครงการทางดิจิทัลต่างๆ ที่มีส่วนช่วยให้ประเทศพัฒนาตามกรอบ </a:t>
            </a:r>
            <a:r>
              <a:rPr lang="en-US" smtClean="0"/>
              <a:t>SIGMA </a:t>
            </a:r>
            <a:r>
              <a:rPr lang="ar-SA" smtClean="0"/>
              <a:t>ซึ่งทางสดชสามารถช่วยสนับสนุนผ่านทางกองทุนได้</a:t>
            </a:r>
            <a:r>
              <a:rPr lang="th-TH" smtClean="0"/>
              <a:t>1111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AD2DB-AE50-4D7F-860E-0472FB70D2A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Building funding strategic plan to relate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DE BIG 3 (Social, Economy and E-Government)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DE industrial 6 cores (Agriculture, Asean, Social, Industrial, Corruption and people)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06A245-638B-42F3-84CE-F2780F7BD4BE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r>
              <a:rPr lang="en-US" altLang="en-US" smtClean="0"/>
              <a:t>DE BIG vision and strategies (Summary of DE big plan one page)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5F065A-D967-4423-A686-881A1F39254F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ar-SA" smtClean="0"/>
              <a:t>แผ่นแรก จะเป็นเรื่องอุตสาหกรรม </a:t>
            </a:r>
            <a:r>
              <a:rPr lang="en-US" smtClean="0"/>
              <a:t>S-curve </a:t>
            </a:r>
            <a:r>
              <a:rPr lang="ar-SA" smtClean="0"/>
              <a:t>โดยแบ่งเป็นอุตสาหกรรม </a:t>
            </a:r>
            <a:r>
              <a:rPr lang="en-US" smtClean="0"/>
              <a:t>first s-curve </a:t>
            </a:r>
            <a:r>
              <a:rPr lang="ar-SA" smtClean="0"/>
              <a:t>ซึ่งเป็นกลุ่มอุตสาหกรรมเดิมที่มีขนาดใหญ่และควรผลักดันให้มีความเติบโต ได้แก่ อุตสาหกรรมรถยนต์ อุตสาหกรรมอิเล็กทรอนิกส์ อุตสาหกรรมการท่องเที่ยวและสุขภาพ อุตสากรรมการเกษตรและไบโอเทค และอุตสาหกรรมอาหาร</a:t>
            </a:r>
            <a:r>
              <a:rPr lang="en-US" smtClean="0"/>
              <a:t/>
            </a:r>
            <a:br>
              <a:rPr lang="en-US" smtClean="0"/>
            </a:br>
            <a:r>
              <a:rPr lang="ar-SA" smtClean="0"/>
              <a:t>โดยต้องมีการผลักดันการต่อยอดอุตสาหกรรมเหล่านี้ให้เข้าสู่ new s-curve เพื่อความเติบโตอย่างรวดเร็วและต่อเนื่อง เช่น การทำ robotic/การทำ medical hub/อุตสาหกรรม logistic/อุตสาหกรรมbiofuel และ biochemical และที่สำคัญที่สุดคือ อุตสาหกรรมดิจิทัล ที่จะเห็นว่าอุตสาหกรรมดิจิทัลเป็นตัวครอบทุกอุตสาหกรรม เนื่องจากแนวโน้มในอนาคตdigital disruptionเป็นเรื่องสำคัญและดิจิทัลจะเป็นตัวแปลสำคัญในการเปลี่ยนโฉมทุกๆอุตสาหกรรม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ar-SA" smtClean="0"/>
              <a:t>ซึ่งสำหรับส่วนกรอบด้านซ้าย เป็นอุตสาหกรรมที่เจ้าภาพทางเอกชนเข้ามา lead และทำเองค่อนข้างเยอะ ทางภาครัฐเรา focus ในการช่วย regulate ให้เกิดการพัฒนาอุตสาหกรรมทางด้านขวามือโดยเฉพาะการทำ digital transformation ในอุตสาหกรรมต่างๆ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2664AD-6ED5-4FDA-9023-E7AEB76C070D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425770-C1BC-4E38-82D7-399489BCA2DE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Funding set up and funding purpose (</a:t>
            </a:r>
            <a:r>
              <a:rPr lang="th-TH" altLang="en-US" smtClean="0"/>
              <a:t>พรบ หน้า </a:t>
            </a:r>
            <a:r>
              <a:rPr lang="en-US" altLang="en-US" smtClean="0"/>
              <a:t>11 - 6</a:t>
            </a:r>
            <a:r>
              <a:rPr lang="th-TH" altLang="en-US" smtClean="0"/>
              <a:t> ข้อ)</a:t>
            </a: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BA36E-55E9-4D2E-A1AE-593E5A8A5B0F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DC64A-4AE5-4610-90F7-062A7609F40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4. Funding vision and statement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(Top love and admire brand of funding management in Thailand)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(Spend smart / plan for future and expose DE potential)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Deliver best in class funding management for DE with strongest, Funding and operating like private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Effective plan for DE future support and support DE big plan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Provide knowledge to Thais (DE proposition/  Vision / mission) and This program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DE3657-68CB-40A2-B2EE-EBA1FF9FCD72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4. Funding vision and statement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(Top love and admire brand of funding management in Thailand)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(Spend smart / plan for future and expose DE potential)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Deliver best in class funding management for DE with strongest, Funding and operating like private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Effective plan for DE future support and support DE big plan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              Provide knowledge to Thais (DE proposition/  Vision / mission) and This program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26FD99-D15D-4735-B9F3-7F020FF08C85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A4CB-F050-4902-8545-CA41A7308599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87D8A-9E6A-419E-A3BF-E9E5616E7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AA57-76DA-4597-8D15-1C9FDB22E9FA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6333F-2B6F-4F48-9852-7256A303A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04AA-896C-4A64-B89F-044A09F5850D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19854-7701-48A8-98D7-AD50BC84E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44">
            <a:extLst>
              <a:ext uri="{FF2B5EF4-FFF2-40B4-BE49-F238E27FC236}"/>
            </a:extLst>
          </p:cNvPr>
          <p:cNvSpPr>
            <a:spLocks/>
          </p:cNvSpPr>
          <p:nvPr userDrawn="1"/>
        </p:nvSpPr>
        <p:spPr bwMode="auto">
          <a:xfrm>
            <a:off x="6959600" y="6242050"/>
            <a:ext cx="6350" cy="0"/>
          </a:xfrm>
          <a:custGeom>
            <a:avLst/>
            <a:gdLst>
              <a:gd name="T0" fmla="*/ 4 w 7"/>
              <a:gd name="T1" fmla="*/ 0 w 7"/>
              <a:gd name="T2" fmla="*/ 7 w 7"/>
              <a:gd name="T3" fmla="*/ 4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">
                <a:moveTo>
                  <a:pt x="4" y="0"/>
                </a:moveTo>
                <a:cubicBezTo>
                  <a:pt x="2" y="0"/>
                  <a:pt x="1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0"/>
                  <a:pt x="4" y="0"/>
                </a:cubicBezTo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th-TH" sz="426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8878-33D7-4E1C-83B1-5B5D3D62DA1D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48414-52BA-4ED3-A50A-7F56472F5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E225-C85A-4044-95EA-FB090054A46E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17870-166C-4428-B60E-689F97BB4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A809-ACA8-4CEE-8E0D-6C957D64AD2A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5A0B7-AE17-459C-B004-13EB90ACC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9FCC-4FDB-41AA-A4EC-AF4FA70F3AD1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15AC-9562-47E7-9F8F-8F8DDE951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D2D3-F3DA-4A08-994C-2C62970BF0AC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BBC2F-384E-423E-8A2C-CF84E3B41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6BCB-BCD3-433A-A106-AE3F76C1DBDC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94AD2-33A9-4086-B60D-45420F93A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E3D7-24DA-414D-AA38-DD5D75DFA5FF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5EB8-51E7-427C-B6EF-7238E609E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C524-8C6A-4B92-9CAD-A37BF12B8DBB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21D95-A53B-4078-B4FB-D183E4505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EE4090-1354-438D-B248-32221A6A6763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ABA1092-FD84-4327-8E1B-2C0F69818C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Office_Excel_Char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oleObject" Target="../embeddings/Microsoft_Office_Excel_Chart1.xls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46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49.jpeg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45.png"/><Relationship Id="rId2" Type="http://schemas.openxmlformats.org/officeDocument/2006/relationships/diagramData" Target="../diagrams/data1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43.png"/><Relationship Id="rId23" Type="http://schemas.openxmlformats.org/officeDocument/2006/relationships/image" Target="../media/image15.png"/><Relationship Id="rId10" Type="http://schemas.openxmlformats.org/officeDocument/2006/relationships/diagramData" Target="../diagrams/data3.xml"/><Relationship Id="rId19" Type="http://schemas.openxmlformats.org/officeDocument/2006/relationships/image" Target="../media/image47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rcRect l="3156" t="276" r="2242" b="92271"/>
          <a:stretch>
            <a:fillRect/>
          </a:stretch>
        </p:blipFill>
        <p:spPr bwMode="auto">
          <a:xfrm>
            <a:off x="0" y="6408738"/>
            <a:ext cx="12192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Image result for digital transformation"/>
          <p:cNvPicPr>
            <a:picLocks noChangeAspect="1" noChangeArrowheads="1"/>
          </p:cNvPicPr>
          <p:nvPr/>
        </p:nvPicPr>
        <p:blipFill>
          <a:blip r:embed="rId3"/>
          <a:srcRect l="777" t="-220" r="487" b="-2"/>
          <a:stretch>
            <a:fillRect/>
          </a:stretch>
        </p:blipFill>
        <p:spPr bwMode="auto">
          <a:xfrm>
            <a:off x="-28575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211388" y="3533775"/>
            <a:ext cx="7770812" cy="936625"/>
          </a:xfrm>
          <a:prstGeom prst="rect">
            <a:avLst/>
          </a:prstGeom>
          <a:noFill/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Vunnaporn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Devahastin</a:t>
            </a:r>
            <a:endParaRPr lang="en-US" sz="40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Secretary General of </a:t>
            </a:r>
            <a:r>
              <a:rPr lang="en-US" sz="2400" i="1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Office of </a:t>
            </a:r>
            <a:r>
              <a:rPr lang="en-US" sz="2400" i="1" dirty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the Digital Economy </a:t>
            </a:r>
            <a:r>
              <a:rPr lang="en-US" sz="2400" i="1" dirty="0" smtClean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and </a:t>
            </a:r>
            <a:r>
              <a:rPr lang="en-US" sz="2400" i="1" dirty="0">
                <a:solidFill>
                  <a:schemeClr val="bg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Society Commission</a:t>
            </a:r>
            <a:endParaRPr lang="th-TH" sz="2400" i="1" dirty="0">
              <a:solidFill>
                <a:schemeClr val="bg1"/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400" y="2130425"/>
            <a:ext cx="12169775" cy="12636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 spc="-7" dirty="0">
              <a:latin typeface="Angsana New" panose="02020603050405020304" pitchFamily="18" charset="-34"/>
              <a:ea typeface="Tahoma" pitchFamily="34" charset="0"/>
              <a:cs typeface="Angsana New" panose="02020603050405020304" pitchFamily="18" charset="-34"/>
            </a:endParaRPr>
          </a:p>
        </p:txBody>
      </p:sp>
      <p:pic>
        <p:nvPicPr>
          <p:cNvPr id="410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3638" y="2797175"/>
            <a:ext cx="3000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The Association of Thai Professionals in European Region (ATPER)"/>
          <p:cNvPicPr>
            <a:picLocks noChangeAspect="1" noChangeArrowheads="1"/>
          </p:cNvPicPr>
          <p:nvPr/>
        </p:nvPicPr>
        <p:blipFill>
          <a:blip r:embed="rId5"/>
          <a:srcRect r="76694"/>
          <a:stretch>
            <a:fillRect/>
          </a:stretch>
        </p:blipFill>
        <p:spPr bwMode="auto">
          <a:xfrm>
            <a:off x="4664075" y="725488"/>
            <a:ext cx="1427163" cy="868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9825" y="725488"/>
            <a:ext cx="1970088" cy="8842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5286375" y="63500"/>
            <a:ext cx="1619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i="1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ATPER2018 Cerference</a:t>
            </a: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4211638" y="6562725"/>
            <a:ext cx="3751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i="1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The Association of Thai Professionals in European Region</a:t>
            </a: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274638" y="2471738"/>
            <a:ext cx="11642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Thailand Digital Health and Smart Society Development</a:t>
            </a:r>
            <a:endParaRPr lang="en-US" altLang="en-US" sz="3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0" y="188913"/>
            <a:ext cx="12192000" cy="8413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  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: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ให้ความสำคัญอุตสาหกรรม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S-Curve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ในปีแรก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3"/>
          <a:srcRect l="17496" t="36601" r="24727" b="20131"/>
          <a:stretch>
            <a:fillRect/>
          </a:stretch>
        </p:blipFill>
        <p:spPr bwMode="auto">
          <a:xfrm>
            <a:off x="1708150" y="1693863"/>
            <a:ext cx="87757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4043363" y="1452563"/>
            <a:ext cx="1811337" cy="51101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4102100" y="6269038"/>
            <a:ext cx="16938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TOP 10 Private</a:t>
            </a:r>
          </a:p>
        </p:txBody>
      </p:sp>
      <p:sp>
        <p:nvSpPr>
          <p:cNvPr id="71" name="Rectangle 70">
            <a:extLst>
              <a:ext uri="{FF2B5EF4-FFF2-40B4-BE49-F238E27FC236}"/>
            </a:extLst>
          </p:cNvPr>
          <p:cNvSpPr/>
          <p:nvPr/>
        </p:nvSpPr>
        <p:spPr>
          <a:xfrm>
            <a:off x="5911850" y="1452563"/>
            <a:ext cx="4397375" cy="511016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TextBox 71">
            <a:extLst>
              <a:ext uri="{FF2B5EF4-FFF2-40B4-BE49-F238E27FC236}"/>
            </a:extLst>
          </p:cNvPr>
          <p:cNvSpPr txBox="1"/>
          <p:nvPr/>
        </p:nvSpPr>
        <p:spPr>
          <a:xfrm>
            <a:off x="7264400" y="6269038"/>
            <a:ext cx="16938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DE Core Focus</a:t>
            </a:r>
          </a:p>
        </p:txBody>
      </p:sp>
      <p:pic>
        <p:nvPicPr>
          <p:cNvPr id="16392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4513" y="317500"/>
            <a:ext cx="1319212" cy="5905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  <p:sp>
        <p:nvSpPr>
          <p:cNvPr id="1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71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 l="3156" t="276" r="2242" b="92271"/>
          <a:stretch>
            <a:fillRect/>
          </a:stretch>
        </p:blipFill>
        <p:spPr bwMode="auto">
          <a:xfrm>
            <a:off x="0" y="6408738"/>
            <a:ext cx="12192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Image result for digital transformation"/>
          <p:cNvPicPr>
            <a:picLocks noChangeAspect="1" noChangeArrowheads="1"/>
          </p:cNvPicPr>
          <p:nvPr/>
        </p:nvPicPr>
        <p:blipFill>
          <a:blip r:embed="rId3"/>
          <a:srcRect l="777" t="-220" r="487" b="-2"/>
          <a:stretch>
            <a:fillRect/>
          </a:stretch>
        </p:blipFill>
        <p:spPr bwMode="auto">
          <a:xfrm>
            <a:off x="1006475" y="0"/>
            <a:ext cx="101711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-7938" y="5715000"/>
            <a:ext cx="12199938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 Instrument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หรือทุนวิจัยที่คล้ายคลึงกันในไทย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0" y="188913"/>
            <a:ext cx="12192000" cy="1382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184400" y="341313"/>
            <a:ext cx="7823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กองทุนพัฒนาดิจิทัลเพื่อเศรษฐกิจและสังคม</a:t>
            </a:r>
          </a:p>
          <a:p>
            <a:pPr algn="ctr" eaLnBrk="1" hangingPunct="1"/>
            <a:r>
              <a:rPr lang="en-US" altLang="en-US" sz="2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DIGITAL ECONOMY and SOCIETY FUND</a:t>
            </a: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2863" y="6607175"/>
            <a:ext cx="12234863" cy="365125"/>
          </a:xfrm>
        </p:spPr>
        <p:txBody>
          <a:bodyPr/>
          <a:lstStyle/>
          <a:p>
            <a:pPr algn="l">
              <a:defRPr/>
            </a:pPr>
            <a:r>
              <a:rPr lang="en-US" sz="700"/>
              <a:t>Proprietary &amp; Confidential | Update 28 September 2017                                                                                                    © THINK BIG CONSULTING CO., LTD. All Right Reserved.</a:t>
            </a:r>
            <a:endParaRPr lang="en-US" sz="700" dirty="0"/>
          </a:p>
        </p:txBody>
      </p:sp>
      <p:pic>
        <p:nvPicPr>
          <p:cNvPr id="19461" name="Picture 28" descr="Image result for smart city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681163"/>
            <a:ext cx="121920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6227763"/>
            <a:ext cx="838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4800" y="6081713"/>
            <a:ext cx="1422400" cy="6381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95263" y="31750"/>
            <a:ext cx="587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 of Funding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66700" y="549275"/>
            <a:ext cx="11669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>
                <a:latin typeface="Tahoma" pitchFamily="34" charset="0"/>
                <a:cs typeface="Tahoma" pitchFamily="34" charset="0"/>
              </a:rPr>
              <a:t>วัตถุประสงค์ในการใช้เงินกองทุน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 </a:t>
            </a:r>
            <a:r>
              <a:rPr lang="th-TH" altLang="en-US">
                <a:latin typeface="Tahoma" pitchFamily="34" charset="0"/>
                <a:cs typeface="Tahoma" pitchFamily="34" charset="0"/>
              </a:rPr>
              <a:t>(มาตรา 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26 </a:t>
            </a:r>
            <a:r>
              <a:rPr lang="th-TH" altLang="en-US">
                <a:latin typeface="Tahoma" pitchFamily="34" charset="0"/>
                <a:cs typeface="Tahoma" pitchFamily="34" charset="0"/>
              </a:rPr>
              <a:t>แห่งพระราชบัญญัติการพัฒนาดิจิทัลเพื่อเศรษฐกิจและสังคม พ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.</a:t>
            </a:r>
            <a:r>
              <a:rPr lang="th-TH" altLang="en-US">
                <a:latin typeface="Tahoma" pitchFamily="34" charset="0"/>
                <a:cs typeface="Tahoma" pitchFamily="34" charset="0"/>
              </a:rPr>
              <a:t>ศ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. 2560</a:t>
            </a:r>
            <a:r>
              <a:rPr lang="th-TH" altLang="en-US">
                <a:latin typeface="Tahoma" pitchFamily="34" charset="0"/>
                <a:cs typeface="Tahoma" pitchFamily="34" charset="0"/>
              </a:rPr>
              <a:t>)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1798638" y="1146175"/>
            <a:ext cx="430212" cy="41275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1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228850" y="1065213"/>
            <a:ext cx="99631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ส่งเสริม สนับสนุน หรือให้ความช่วยเหลือหน่อยงานของรัฐและเอกชนหรือบุคคลทั่วไปในการดำเนินการพัฒนาดิจิทัลเพื่อเศรษฐกิจและสังคม ทั้งนี้การส่งเสริม สนับสนุน หรือให้ความช่วยเหลือดังกล่าวต้อง</a:t>
            </a:r>
            <a:r>
              <a:rPr lang="th-TH" altLang="en-US" sz="2800" b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มีวัตถุประสงค์เพื่อประโยชน์ต่อการให้บริการสาธารณะ</a:t>
            </a:r>
            <a:r>
              <a:rPr lang="th-TH" altLang="en-US" sz="240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และไม่เป็นการแสวงหากำไร โดยไม่เป็นการทำลายการแข่งขันอันพึงมีตามปกติวิสัยของกิจการภาคเอกชนและ</a:t>
            </a:r>
            <a:r>
              <a:rPr lang="th-TH" altLang="en-US" sz="2800" b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ต้องเป็นผู้ดำเนินการเองโดยไม่ผ่านตัวกลาง</a:t>
            </a:r>
            <a:endParaRPr lang="en-US" altLang="en-US" sz="2400" b="1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2782888" y="2706688"/>
            <a:ext cx="430212" cy="41275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3209925" y="2700338"/>
            <a:ext cx="8847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800" b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ทุนอุดหนุนการวิจัยและพัฒนา</a:t>
            </a:r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แก่หน่วยงานของรัฐและเอกชนหรือบุคคลทั่วไปในเรื่องที่</a:t>
            </a:r>
            <a:r>
              <a:rPr lang="th-TH" altLang="en-US" sz="2800" b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เกี่ยวกับการพัฒนาดิจิทัลเพื่อเศรษฐกิจและสังคม</a:t>
            </a:r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โดยไม่ซ้ำซ้อนกับการวิจัยและพัฒนาที่มีอยู่</a:t>
            </a:r>
            <a:endParaRPr lang="en-US" altLang="en-US" sz="24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Oval 10">
            <a:extLst>
              <a:ext uri="{FF2B5EF4-FFF2-40B4-BE49-F238E27FC236}"/>
            </a:extLst>
          </p:cNvPr>
          <p:cNvSpPr/>
          <p:nvPr/>
        </p:nvSpPr>
        <p:spPr>
          <a:xfrm>
            <a:off x="2954338" y="3749675"/>
            <a:ext cx="430212" cy="41275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3440113" y="3756025"/>
            <a:ext cx="9137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จัดสรรเป็นเงินอุดหนุนแก่สำนักงานในการดำเนินงานตามอำนาจหน้าที่นอกเหนือจากที่ได้รับจากงบประมาณแผ่นดิน โดยมีวัตถุประสงค์ในการ</a:t>
            </a:r>
            <a:r>
              <a:rPr lang="th-TH" altLang="en-US" sz="2800" b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ดำเนินงานที่เกี่ยวข้องกับกองทุน</a:t>
            </a:r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เท่านั้น</a:t>
            </a:r>
            <a:endParaRPr lang="en-US" altLang="en-US" sz="2400" b="1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2919413" y="4721225"/>
            <a:ext cx="430212" cy="41275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3433763" y="47498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จัดสรรเป็นค่าใช้จ่ายในการดำเนินการของสำนักงานส่งเสริมเศรษฐกิจดิจิทัลตามที่คณะกรรมการบริหารกองทุนเห็นสมควร</a:t>
            </a:r>
            <a:endParaRPr lang="en-US" altLang="en-US" sz="24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Oval 14">
            <a:extLst>
              <a:ext uri="{FF2B5EF4-FFF2-40B4-BE49-F238E27FC236}"/>
            </a:extLst>
          </p:cNvPr>
          <p:cNvSpPr/>
          <p:nvPr/>
        </p:nvSpPr>
        <p:spPr>
          <a:xfrm>
            <a:off x="2695575" y="5507038"/>
            <a:ext cx="431800" cy="41275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5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306763" y="5551488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เป็นค่าใช้จ่ายในการ</a:t>
            </a:r>
            <a:r>
              <a:rPr lang="th-TH" altLang="en-US" sz="2800" b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บริหารกองทุน</a:t>
            </a:r>
            <a:endParaRPr lang="en-US" altLang="en-US" sz="2400" b="1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Oval 16">
            <a:extLst>
              <a:ext uri="{FF2B5EF4-FFF2-40B4-BE49-F238E27FC236}"/>
            </a:extLst>
          </p:cNvPr>
          <p:cNvSpPr/>
          <p:nvPr/>
        </p:nvSpPr>
        <p:spPr>
          <a:xfrm>
            <a:off x="2228850" y="6180138"/>
            <a:ext cx="430213" cy="41275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6</a:t>
            </a:r>
          </a:p>
        </p:txBody>
      </p:sp>
      <p:sp>
        <p:nvSpPr>
          <p:cNvPr id="21520" name="TextBox 17"/>
          <p:cNvSpPr txBox="1">
            <a:spLocks noChangeArrowheads="1"/>
          </p:cNvSpPr>
          <p:nvPr/>
        </p:nvSpPr>
        <p:spPr bwMode="auto">
          <a:xfrm>
            <a:off x="2662238" y="6196013"/>
            <a:ext cx="548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400">
                <a:latin typeface="TH Sarabun New" pitchFamily="34" charset="-34"/>
                <a:cs typeface="TH Sarabun New" pitchFamily="34" charset="-34"/>
              </a:rPr>
              <a:t>ค่าใช้จ่ายอื่น ๆ ตามหลักเกณฑ์ที่คุณะกรรมการกำหนด</a:t>
            </a:r>
            <a:endParaRPr lang="en-US" altLang="en-US" sz="2400">
              <a:latin typeface="TH Sarabun New" pitchFamily="34" charset="-34"/>
              <a:cs typeface="TH Sarabun New" pitchFamily="34" charset="-34"/>
            </a:endParaRPr>
          </a:p>
        </p:txBody>
      </p:sp>
      <p:graphicFrame>
        <p:nvGraphicFramePr>
          <p:cNvPr id="21521" name="Chart 18"/>
          <p:cNvGraphicFramePr>
            <a:graphicFrameLocks/>
          </p:cNvGraphicFramePr>
          <p:nvPr/>
        </p:nvGraphicFramePr>
        <p:xfrm>
          <a:off x="-2928938" y="1508125"/>
          <a:ext cx="5808663" cy="5534025"/>
        </p:xfrm>
        <a:graphic>
          <a:graphicData uri="http://schemas.openxmlformats.org/presentationml/2006/ole">
            <p:oleObj spid="_x0000_s21521" name="Chart" r:id="rId4" imgW="5816088" imgH="5541744" progId="Excel.Chart.8">
              <p:embed/>
            </p:oleObj>
          </a:graphicData>
        </a:graphic>
      </p:graphicFrame>
      <p:pic>
        <p:nvPicPr>
          <p:cNvPr id="21522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8" y="3600450"/>
            <a:ext cx="1423987" cy="6381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/>
          <a:srcRect l="3156" t="276" r="2242" b="92271"/>
          <a:stretch>
            <a:fillRect/>
          </a:stretch>
        </p:blipFill>
        <p:spPr bwMode="auto">
          <a:xfrm>
            <a:off x="0" y="6408738"/>
            <a:ext cx="12192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Image result for digital transformation"/>
          <p:cNvPicPr>
            <a:picLocks noChangeAspect="1" noChangeArrowheads="1"/>
          </p:cNvPicPr>
          <p:nvPr/>
        </p:nvPicPr>
        <p:blipFill>
          <a:blip r:embed="rId4"/>
          <a:srcRect l="777" t="-220" r="487" b="-2"/>
          <a:stretch>
            <a:fillRect/>
          </a:stretch>
        </p:blipFill>
        <p:spPr bwMode="auto">
          <a:xfrm>
            <a:off x="1006475" y="0"/>
            <a:ext cx="101711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-7938" y="5715000"/>
            <a:ext cx="12199938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กองทุนดิจิทัลเพื่อเศรษฐกิจและสังคม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smart 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91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495300"/>
            <a:ext cx="2151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</a:p>
        </p:txBody>
      </p:sp>
      <p:sp>
        <p:nvSpPr>
          <p:cNvPr id="25605" name="TextBox 16"/>
          <p:cNvSpPr txBox="1">
            <a:spLocks noChangeArrowheads="1"/>
          </p:cNvSpPr>
          <p:nvPr/>
        </p:nvSpPr>
        <p:spPr bwMode="auto">
          <a:xfrm>
            <a:off x="5038725" y="339725"/>
            <a:ext cx="633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smtClean="0">
                <a:solidFill>
                  <a:schemeClr val="accent6">
                    <a:lumMod val="50000"/>
                  </a:schemeClr>
                </a:solidFill>
                <a:latin typeface="RSU" charset="-34"/>
                <a:cs typeface="RSU" charset="-34"/>
              </a:rPr>
              <a:t>FUND of DIGITAL SUPPORTER for THAI</a:t>
            </a:r>
          </a:p>
        </p:txBody>
      </p:sp>
      <p:sp>
        <p:nvSpPr>
          <p:cNvPr id="25606" name="TextBox 17"/>
          <p:cNvSpPr txBox="1">
            <a:spLocks noChangeArrowheads="1"/>
          </p:cNvSpPr>
          <p:nvPr/>
        </p:nvSpPr>
        <p:spPr bwMode="auto">
          <a:xfrm>
            <a:off x="2932113" y="398463"/>
            <a:ext cx="116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accent6">
                    <a:lumMod val="50000"/>
                  </a:schemeClr>
                </a:solidFill>
                <a:latin typeface="RSU" charset="-34"/>
                <a:cs typeface="RSU" charset="-34"/>
              </a:rPr>
              <a:t>TO BE</a:t>
            </a:r>
          </a:p>
        </p:txBody>
      </p:sp>
      <p:sp>
        <p:nvSpPr>
          <p:cNvPr id="25607" name="TextBox 18"/>
          <p:cNvSpPr txBox="1">
            <a:spLocks noChangeArrowheads="1"/>
          </p:cNvSpPr>
          <p:nvPr/>
        </p:nvSpPr>
        <p:spPr bwMode="auto">
          <a:xfrm>
            <a:off x="3228975" y="63500"/>
            <a:ext cx="23272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chemeClr val="accent6">
                    <a:lumMod val="50000"/>
                  </a:schemeClr>
                </a:solidFill>
                <a:latin typeface="RSU" charset="-34"/>
                <a:cs typeface="RSU" charset="-34"/>
              </a:rPr>
              <a:t>TOP OF MIND </a:t>
            </a:r>
          </a:p>
          <a:p>
            <a:pPr algn="ctr" eaLnBrk="1" hangingPunct="1">
              <a:defRPr/>
            </a:pPr>
            <a:r>
              <a:rPr lang="en-US" altLang="en-US" sz="2000" smtClean="0">
                <a:solidFill>
                  <a:schemeClr val="accent6">
                    <a:lumMod val="50000"/>
                  </a:schemeClr>
                </a:solidFill>
                <a:latin typeface="RSU" charset="-34"/>
                <a:cs typeface="RSU" charset="-34"/>
              </a:rPr>
              <a:t>&amp;</a:t>
            </a:r>
          </a:p>
          <a:p>
            <a:pPr algn="ctr" eaLnBrk="1" hangingPunct="1">
              <a:defRPr/>
            </a:pPr>
            <a:r>
              <a:rPr lang="en-US" altLang="en-US" sz="2000" smtClean="0">
                <a:solidFill>
                  <a:schemeClr val="accent6">
                    <a:lumMod val="50000"/>
                  </a:schemeClr>
                </a:solidFill>
                <a:latin typeface="RSU" charset="-34"/>
                <a:cs typeface="RSU" charset="-34"/>
              </a:rPr>
              <a:t>BE ADMIRED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7534275" y="704850"/>
            <a:ext cx="4657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u="sng" dirty="0" smtClean="0">
                <a:solidFill>
                  <a:schemeClr val="accent6">
                    <a:lumMod val="50000"/>
                  </a:schemeClr>
                </a:solidFill>
                <a:latin typeface="RSU" charset="-34"/>
                <a:cs typeface="RSU" charset="-34"/>
              </a:rPr>
              <a:t>TO DRIVE THAILAND TO SMART NATION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878138" y="1141413"/>
            <a:ext cx="9313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000">
                <a:latin typeface="Tahoma" pitchFamily="34" charset="0"/>
                <a:cs typeface="Tahoma" pitchFamily="34" charset="0"/>
              </a:rPr>
              <a:t>เป็นกองทุนชั้นนำในการผลักดันและเพิ่มขีดความสามารถการพัฒนาเศรษฐกิจและสังคมไทยด้วยเทคโนโลยีดิจิทัล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95275" y="1141413"/>
            <a:ext cx="209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000" b="1">
                <a:latin typeface="Tahoma" pitchFamily="34" charset="0"/>
                <a:cs typeface="Tahoma" pitchFamily="34" charset="0"/>
              </a:rPr>
              <a:t>วิสัยทัศน์</a:t>
            </a:r>
            <a:endParaRPr lang="en-US" altLang="en-US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C9D2-4C1A-41D4-8A72-B92A8394FB2A}" type="slidenum">
              <a:rPr lang="en-US"/>
              <a:pPr/>
              <a:t>15</a:t>
            </a:fld>
            <a:endParaRPr lang="en-US"/>
          </a:p>
        </p:txBody>
      </p:sp>
      <p:pic>
        <p:nvPicPr>
          <p:cNvPr id="25612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3238" y="63500"/>
            <a:ext cx="1423987" cy="6381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253038" y="247650"/>
            <a:ext cx="59261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 STATEMENT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7632700" y="703263"/>
            <a:ext cx="823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>
                <a:solidFill>
                  <a:srgbClr val="00B050"/>
                </a:solidFill>
                <a:latin typeface="RSU" charset="-34"/>
                <a:cs typeface="RSU" charset="-34"/>
              </a:rPr>
              <a:t>B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900863" y="977900"/>
            <a:ext cx="171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8207375" y="977900"/>
            <a:ext cx="3998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class funding management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632700" y="1928813"/>
            <a:ext cx="823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>
                <a:solidFill>
                  <a:srgbClr val="00B050"/>
                </a:solidFill>
                <a:latin typeface="RSU" charset="-34"/>
                <a:cs typeface="RSU" charset="-34"/>
              </a:rPr>
              <a:t>E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8207375" y="2166938"/>
            <a:ext cx="3998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ffective</a:t>
            </a:r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to support DE big plan and future plan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7632700" y="3362325"/>
            <a:ext cx="823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>
                <a:solidFill>
                  <a:srgbClr val="00B050"/>
                </a:solidFill>
                <a:latin typeface="RSU" charset="-34"/>
                <a:cs typeface="RSU" charset="-34"/>
              </a:rPr>
              <a:t>S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8207375" y="3619500"/>
            <a:ext cx="3863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 funding and expose DE potential to drive THAILAND to SMART NATION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7632700" y="5160963"/>
            <a:ext cx="823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>
                <a:solidFill>
                  <a:srgbClr val="00B050"/>
                </a:solidFill>
                <a:latin typeface="RSU" charset="-34"/>
                <a:cs typeface="RSU" charset="-34"/>
              </a:rPr>
              <a:t>T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5435600" y="5395913"/>
            <a:ext cx="302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altLang="en-US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to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8216900" y="5395913"/>
            <a:ext cx="386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hais</a:t>
            </a:r>
            <a:endParaRPr lang="en-US" altLang="en-US" sz="2000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61" name="Picture 8" descr="Image result for thailand 4.0"/>
          <p:cNvPicPr>
            <a:picLocks noChangeAspect="1" noChangeArrowheads="1"/>
          </p:cNvPicPr>
          <p:nvPr/>
        </p:nvPicPr>
        <p:blipFill>
          <a:blip r:embed="rId3"/>
          <a:srcRect l="23866" r="20547"/>
          <a:stretch>
            <a:fillRect/>
          </a:stretch>
        </p:blipFill>
        <p:spPr bwMode="auto">
          <a:xfrm>
            <a:off x="79375" y="314325"/>
            <a:ext cx="517207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9793288" y="60960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000" b="1">
                <a:latin typeface="Tahoma" pitchFamily="34" charset="0"/>
                <a:cs typeface="Tahoma" pitchFamily="34" charset="0"/>
              </a:rPr>
              <a:t>พันธกิจ</a:t>
            </a:r>
            <a:endParaRPr lang="en-US" altLang="en-US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7008813" y="1425575"/>
            <a:ext cx="4776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000">
                <a:latin typeface="TH SarabunPSK" pitchFamily="34" charset="-34"/>
                <a:cs typeface="TH SarabunPSK" pitchFamily="34" charset="-34"/>
              </a:rPr>
              <a:t>เป็นกองทุนที่ดีที่สุดในระดับประเทศและอาเซียนเน้นโครงการที่มี </a:t>
            </a:r>
            <a:r>
              <a:rPr lang="en-US" altLang="en-US" sz="2000">
                <a:latin typeface="TH SarabunPSK" pitchFamily="34" charset="-34"/>
                <a:cs typeface="TH SarabunPSK" pitchFamily="34" charset="-34"/>
              </a:rPr>
              <a:t>Innovation </a:t>
            </a:r>
            <a:r>
              <a:rPr lang="th-TH" altLang="en-US" sz="2000">
                <a:latin typeface="TH SarabunPSK" pitchFamily="34" charset="-34"/>
                <a:cs typeface="TH SarabunPSK" pitchFamily="34" charset="-34"/>
              </a:rPr>
              <a:t>และ ทำได้จริง</a:t>
            </a:r>
            <a:endParaRPr lang="en-US" alt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8099425" y="2792413"/>
            <a:ext cx="4173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000">
                <a:latin typeface="TH SarabunPSK" pitchFamily="34" charset="-34"/>
                <a:cs typeface="TH SarabunPSK" pitchFamily="34" charset="-34"/>
              </a:rPr>
              <a:t>มีแผนงานที่มีประสิทธิภาพในการสนับสนุนกระทรวงดิจิทัลฯและแผนในอนาคต</a:t>
            </a:r>
            <a:endParaRPr lang="en-US" alt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8099425" y="4586288"/>
            <a:ext cx="4021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000">
                <a:latin typeface="TH SarabunPSK" pitchFamily="34" charset="-34"/>
                <a:cs typeface="TH SarabunPSK" pitchFamily="34" charset="-34"/>
              </a:rPr>
              <a:t>เป็นกองทุนสมาร์ทฟันด์ที่ใช้ทรัพยากรอย่างคุ้มค่าและรอบด้าน รวมถึงการผลักดันประเทศไทยสู่การเป็นสมาร์ทเนชั่น</a:t>
            </a:r>
            <a:endParaRPr lang="en-US" alt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6342063" y="5715000"/>
            <a:ext cx="3084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000">
                <a:latin typeface="TH SarabunPSK" pitchFamily="34" charset="-34"/>
                <a:cs typeface="TH SarabunPSK" pitchFamily="34" charset="-34"/>
              </a:rPr>
              <a:t>เป็นกองทุนที่ให้ความรู้และร่วมพัฒนาศักยภาพคนไทยสู่ยุคดิจิทัล</a:t>
            </a:r>
            <a:endParaRPr lang="en-US" alt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4CC-1C1E-4A2B-B9D9-E5AB7D837F9D}" type="slidenum">
              <a:rPr lang="en-US"/>
              <a:pPr/>
              <a:t>16</a:t>
            </a:fld>
            <a:endParaRPr lang="en-US"/>
          </a:p>
        </p:txBody>
      </p:sp>
      <p:pic>
        <p:nvPicPr>
          <p:cNvPr id="27668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3238" y="63500"/>
            <a:ext cx="1423987" cy="6381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5513" y="6113463"/>
            <a:ext cx="2743200" cy="365125"/>
          </a:xfrm>
        </p:spPr>
        <p:txBody>
          <a:bodyPr/>
          <a:lstStyle/>
          <a:p>
            <a:fld id="{8BA6244E-EC9B-4C4C-804F-2A4ED9F83495}" type="slidenum">
              <a:rPr lang="en-US"/>
              <a:pPr/>
              <a:t>17</a:t>
            </a:fld>
            <a:endParaRPr lang="en-US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98463" y="4241800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132638" y="4241800"/>
            <a:ext cx="532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FILLING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4227513" y="4241800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5060950" y="4949825"/>
            <a:ext cx="1974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200">
                <a:latin typeface="Aqua Grotesque" charset="0"/>
              </a:rPr>
              <a:t>INITIATIVE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8237538" y="3937000"/>
            <a:ext cx="1149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200">
                <a:latin typeface="Aqua Grotesque" charset="0"/>
              </a:rPr>
              <a:t>GAP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0" y="188913"/>
            <a:ext cx="12192000" cy="841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เป้าประสงค์หลักของกองทุนฯ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2163763" y="5441950"/>
            <a:ext cx="7767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BETTER LIVING</a:t>
            </a:r>
          </a:p>
        </p:txBody>
      </p:sp>
      <p:sp>
        <p:nvSpPr>
          <p:cNvPr id="14" name="Thought Bubble: Cloud 13">
            <a:extLst>
              <a:ext uri="{FF2B5EF4-FFF2-40B4-BE49-F238E27FC236}"/>
            </a:extLst>
          </p:cNvPr>
          <p:cNvSpPr/>
          <p:nvPr/>
        </p:nvSpPr>
        <p:spPr>
          <a:xfrm>
            <a:off x="509588" y="1563688"/>
            <a:ext cx="3514725" cy="1903412"/>
          </a:xfrm>
          <a:prstGeom prst="cloudCallout">
            <a:avLst>
              <a:gd name="adj1" fmla="val -17581"/>
              <a:gd name="adj2" fmla="val 752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เป็นผู้สร้าง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“ความเปลี่ยนแปลง”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hought Bubble: Cloud 15">
            <a:extLst>
              <a:ext uri="{FF2B5EF4-FFF2-40B4-BE49-F238E27FC236}"/>
            </a:extLst>
          </p:cNvPr>
          <p:cNvSpPr/>
          <p:nvPr/>
        </p:nvSpPr>
        <p:spPr>
          <a:xfrm>
            <a:off x="4657725" y="1782763"/>
            <a:ext cx="2876550" cy="1903412"/>
          </a:xfrm>
          <a:prstGeom prst="cloudCallout">
            <a:avLst>
              <a:gd name="adj1" fmla="val 23867"/>
              <a:gd name="adj2" fmla="val 700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เป็นผู้สร้างข้อ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“ริเริ่มใหม่ ๆ” 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hought Bubble: Cloud 16">
            <a:extLst>
              <a:ext uri="{FF2B5EF4-FFF2-40B4-BE49-F238E27FC236}"/>
            </a:extLst>
          </p:cNvPr>
          <p:cNvSpPr/>
          <p:nvPr/>
        </p:nvSpPr>
        <p:spPr>
          <a:xfrm>
            <a:off x="8515350" y="1460500"/>
            <a:ext cx="3149600" cy="222567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เป็นผู้ช่วย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“เติมเต็มช่องว่าง” </a:t>
            </a:r>
            <a:r>
              <a:rPr lang="th-TH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</a:t>
            </a:r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ที่เกิดขึ้น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70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7513" y="266700"/>
            <a:ext cx="1422400" cy="6381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/>
            </a:extLst>
          </p:cNvPr>
          <p:cNvSpPr/>
          <p:nvPr/>
        </p:nvSpPr>
        <p:spPr>
          <a:xfrm>
            <a:off x="8936038" y="4246563"/>
            <a:ext cx="174625" cy="1647825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5" name="Oval 74">
            <a:extLst>
              <a:ext uri="{FF2B5EF4-FFF2-40B4-BE49-F238E27FC236}"/>
            </a:extLst>
          </p:cNvPr>
          <p:cNvSpPr/>
          <p:nvPr/>
        </p:nvSpPr>
        <p:spPr>
          <a:xfrm>
            <a:off x="8420100" y="3924300"/>
            <a:ext cx="1206500" cy="1155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>
            <a:extLst>
              <a:ext uri="{FF2B5EF4-FFF2-40B4-BE49-F238E27FC236}"/>
            </a:extLst>
          </p:cNvPr>
          <p:cNvSpPr/>
          <p:nvPr/>
        </p:nvSpPr>
        <p:spPr>
          <a:xfrm>
            <a:off x="6959600" y="3236913"/>
            <a:ext cx="185738" cy="2651125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3" name="Oval 72">
            <a:extLst>
              <a:ext uri="{FF2B5EF4-FFF2-40B4-BE49-F238E27FC236}"/>
            </a:extLst>
          </p:cNvPr>
          <p:cNvSpPr/>
          <p:nvPr/>
        </p:nvSpPr>
        <p:spPr>
          <a:xfrm>
            <a:off x="6438900" y="2874963"/>
            <a:ext cx="1206500" cy="11572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/>
            </a:extLst>
          </p:cNvPr>
          <p:cNvSpPr/>
          <p:nvPr/>
        </p:nvSpPr>
        <p:spPr>
          <a:xfrm>
            <a:off x="4583113" y="2062163"/>
            <a:ext cx="1208087" cy="11572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1441450" y="4741863"/>
            <a:ext cx="185738" cy="1131887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928688" y="3587750"/>
            <a:ext cx="1208087" cy="1157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188913"/>
            <a:ext cx="12192000" cy="841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กรอบโครงการตามยุทธศาสตร์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2562 - 2564</a:t>
            </a:r>
          </a:p>
        </p:txBody>
      </p:sp>
      <p:pic>
        <p:nvPicPr>
          <p:cNvPr id="30730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588" y="3017838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57150" y="2667000"/>
            <a:ext cx="29543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S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ECURITY</a:t>
            </a: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1744663" y="2128838"/>
            <a:ext cx="32210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I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NFRASTRUCTURE</a:t>
            </a:r>
          </a:p>
        </p:txBody>
      </p:sp>
      <p:sp>
        <p:nvSpPr>
          <p:cNvPr id="35" name="TextBox 34">
            <a:extLst>
              <a:ext uri="{FF2B5EF4-FFF2-40B4-BE49-F238E27FC236}"/>
            </a:extLst>
          </p:cNvPr>
          <p:cNvSpPr txBox="1"/>
          <p:nvPr/>
        </p:nvSpPr>
        <p:spPr>
          <a:xfrm>
            <a:off x="457200" y="5876925"/>
            <a:ext cx="11364913" cy="460375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RSU" panose="02000506040000020003" pitchFamily="2" charset="-34"/>
                <a:cs typeface="RSU" panose="02000506040000020003" pitchFamily="2" charset="-34"/>
              </a:rPr>
              <a:t>ภายใต้การบริหารกองทุนฯ อย่างมีประสิทธิภาพและประสิทธิผล</a:t>
            </a:r>
            <a:endParaRPr lang="en-US" sz="24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30734" name="Picture 2" descr="Image result for it system icon"/>
          <p:cNvPicPr>
            <a:picLocks noChangeAspect="1" noChangeArrowheads="1"/>
          </p:cNvPicPr>
          <p:nvPr/>
        </p:nvPicPr>
        <p:blipFill>
          <a:blip r:embed="rId4"/>
          <a:srcRect l="3917" t="36382" r="71608" b="36180"/>
          <a:stretch>
            <a:fillRect/>
          </a:stretch>
        </p:blipFill>
        <p:spPr bwMode="auto">
          <a:xfrm>
            <a:off x="1198563" y="3898900"/>
            <a:ext cx="66516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4" descr="Image result for e-government icon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4816475" y="2287588"/>
            <a:ext cx="7413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>
            <a:extLst>
              <a:ext uri="{FF2B5EF4-FFF2-40B4-BE49-F238E27FC236}"/>
            </a:extLst>
          </p:cNvPr>
          <p:cNvSpPr txBox="1"/>
          <p:nvPr/>
        </p:nvSpPr>
        <p:spPr>
          <a:xfrm>
            <a:off x="5608638" y="2184400"/>
            <a:ext cx="2982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</a:t>
            </a:r>
            <a:r>
              <a:rPr lang="en-US" sz="1600" b="1" dirty="0"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M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ANPOWER</a:t>
            </a:r>
            <a:endParaRPr lang="en-US" sz="16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30737" name="TextBox 62"/>
          <p:cNvSpPr txBox="1">
            <a:spLocks noChangeArrowheads="1"/>
          </p:cNvSpPr>
          <p:nvPr/>
        </p:nvSpPr>
        <p:spPr bwMode="auto">
          <a:xfrm>
            <a:off x="6005513" y="2528888"/>
            <a:ext cx="2189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b="1">
                <a:latin typeface="RSU" charset="-34"/>
                <a:cs typeface="RSU" charset="-34"/>
              </a:rPr>
              <a:t>การพัฒนาบุคลากรดิจิทัล</a:t>
            </a:r>
          </a:p>
        </p:txBody>
      </p:sp>
      <p:sp>
        <p:nvSpPr>
          <p:cNvPr id="30738" name="TextBox 63"/>
          <p:cNvSpPr txBox="1">
            <a:spLocks noChangeArrowheads="1"/>
          </p:cNvSpPr>
          <p:nvPr/>
        </p:nvSpPr>
        <p:spPr bwMode="auto">
          <a:xfrm>
            <a:off x="2038350" y="2505075"/>
            <a:ext cx="2614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b="1">
                <a:latin typeface="RSU" charset="-34"/>
                <a:cs typeface="RSU" charset="-34"/>
              </a:rPr>
              <a:t>โครงสร้างพื้นฐานดิจิทัล</a:t>
            </a:r>
            <a:endParaRPr lang="en-US" altLang="en-US" b="1">
              <a:latin typeface="RSU" charset="-34"/>
              <a:cs typeface="RSU" charset="-34"/>
            </a:endParaRPr>
          </a:p>
        </p:txBody>
      </p:sp>
      <p:sp>
        <p:nvSpPr>
          <p:cNvPr id="30739" name="TextBox 65"/>
          <p:cNvSpPr txBox="1">
            <a:spLocks noChangeArrowheads="1"/>
          </p:cNvSpPr>
          <p:nvPr/>
        </p:nvSpPr>
        <p:spPr bwMode="auto">
          <a:xfrm>
            <a:off x="-139700" y="3009900"/>
            <a:ext cx="334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b="1">
                <a:latin typeface="RSU" charset="-34"/>
                <a:cs typeface="RSU" charset="-34"/>
              </a:rPr>
              <a:t>การพัฒนาความปลอดภัย</a:t>
            </a:r>
            <a:endParaRPr lang="en-US" altLang="en-US" b="1">
              <a:latin typeface="RSU" charset="-34"/>
              <a:cs typeface="RSU" charset="-34"/>
            </a:endParaRPr>
          </a:p>
          <a:p>
            <a:pPr algn="ctr" eaLnBrk="1" hangingPunct="1"/>
            <a:r>
              <a:rPr lang="th-TH" altLang="en-US" b="1">
                <a:latin typeface="RSU" charset="-34"/>
                <a:cs typeface="RSU" charset="-34"/>
              </a:rPr>
              <a:t>ในโลกดิจิทัล</a:t>
            </a:r>
            <a:endParaRPr lang="en-US" altLang="en-US" b="1">
              <a:latin typeface="RSU" charset="-34"/>
              <a:cs typeface="RSU" charset="-34"/>
            </a:endParaRPr>
          </a:p>
        </p:txBody>
      </p:sp>
      <p:sp>
        <p:nvSpPr>
          <p:cNvPr id="72" name="Rectangle 71">
            <a:extLst>
              <a:ext uri="{FF2B5EF4-FFF2-40B4-BE49-F238E27FC236}"/>
            </a:extLst>
          </p:cNvPr>
          <p:cNvSpPr/>
          <p:nvPr/>
        </p:nvSpPr>
        <p:spPr>
          <a:xfrm>
            <a:off x="5094288" y="3224213"/>
            <a:ext cx="185737" cy="2649537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/>
            </a:extLst>
          </p:cNvPr>
          <p:cNvSpPr/>
          <p:nvPr/>
        </p:nvSpPr>
        <p:spPr>
          <a:xfrm>
            <a:off x="3219450" y="4038600"/>
            <a:ext cx="206375" cy="183515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6" name="Oval 25">
            <a:extLst>
              <a:ext uri="{FF2B5EF4-FFF2-40B4-BE49-F238E27FC236}"/>
            </a:extLst>
          </p:cNvPr>
          <p:cNvSpPr/>
          <p:nvPr/>
        </p:nvSpPr>
        <p:spPr>
          <a:xfrm>
            <a:off x="2713038" y="2881313"/>
            <a:ext cx="1208087" cy="11572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7737475" y="3157538"/>
            <a:ext cx="257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A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PPLICATION</a:t>
            </a:r>
          </a:p>
        </p:txBody>
      </p:sp>
      <p:sp>
        <p:nvSpPr>
          <p:cNvPr id="30744" name="TextBox 28"/>
          <p:cNvSpPr txBox="1">
            <a:spLocks noChangeArrowheads="1"/>
          </p:cNvSpPr>
          <p:nvPr/>
        </p:nvSpPr>
        <p:spPr bwMode="auto">
          <a:xfrm>
            <a:off x="7456488" y="3584575"/>
            <a:ext cx="313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b="1">
                <a:latin typeface="RSU" charset="-34"/>
                <a:cs typeface="RSU" charset="-34"/>
              </a:rPr>
              <a:t>การต่อยอดเทคโนโลยีที่มีศักยภาพ</a:t>
            </a:r>
          </a:p>
        </p:txBody>
      </p:sp>
      <p:pic>
        <p:nvPicPr>
          <p:cNvPr id="30745" name="Picture 2" descr="Image result for accelerate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9975" y="4143375"/>
            <a:ext cx="6683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6" descr="Related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5913" y="3000375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3576638" y="1287463"/>
            <a:ext cx="3221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G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OVERNMENT</a:t>
            </a:r>
          </a:p>
        </p:txBody>
      </p:sp>
      <p:sp>
        <p:nvSpPr>
          <p:cNvPr id="30748" name="TextBox 31"/>
          <p:cNvSpPr txBox="1">
            <a:spLocks noChangeArrowheads="1"/>
          </p:cNvSpPr>
          <p:nvPr/>
        </p:nvSpPr>
        <p:spPr bwMode="auto">
          <a:xfrm>
            <a:off x="3879850" y="1681163"/>
            <a:ext cx="26146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th-TH" altLang="en-US" b="1">
                <a:latin typeface="RSU" charset="-34"/>
                <a:ea typeface="DB Ozone X"/>
                <a:cs typeface="RSU" charset="-34"/>
                <a:sym typeface="Bebas Neue"/>
              </a:rPr>
              <a:t>การพัฒนารัฐบาลดิจิทัล</a:t>
            </a:r>
            <a:endParaRPr lang="en-US" altLang="en-US" b="1">
              <a:latin typeface="RSU" charset="-34"/>
              <a:ea typeface="DB Ozone X"/>
              <a:cs typeface="RSU" charset="-34"/>
              <a:sym typeface="Bebas Neue"/>
            </a:endParaRPr>
          </a:p>
        </p:txBody>
      </p:sp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87D-1E81-46B4-9930-74C2092BCD70}" type="slidenum">
              <a:rPr lang="en-US"/>
              <a:pPr/>
              <a:t>18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>
            <a:off x="10977563" y="3211513"/>
            <a:ext cx="185737" cy="2649537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34" name="Oval 33">
            <a:extLst>
              <a:ext uri="{FF2B5EF4-FFF2-40B4-BE49-F238E27FC236}"/>
            </a:extLst>
          </p:cNvPr>
          <p:cNvSpPr/>
          <p:nvPr/>
        </p:nvSpPr>
        <p:spPr>
          <a:xfrm>
            <a:off x="10455275" y="2849563"/>
            <a:ext cx="1208088" cy="11572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35">
            <a:extLst>
              <a:ext uri="{FF2B5EF4-FFF2-40B4-BE49-F238E27FC236}"/>
            </a:extLst>
          </p:cNvPr>
          <p:cNvSpPr txBox="1"/>
          <p:nvPr/>
        </p:nvSpPr>
        <p:spPr>
          <a:xfrm>
            <a:off x="9772650" y="2098675"/>
            <a:ext cx="25733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+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PLUS</a:t>
            </a:r>
          </a:p>
        </p:txBody>
      </p:sp>
      <p:sp>
        <p:nvSpPr>
          <p:cNvPr id="30753" name="TextBox 36"/>
          <p:cNvSpPr txBox="1">
            <a:spLocks noChangeArrowheads="1"/>
          </p:cNvSpPr>
          <p:nvPr/>
        </p:nvSpPr>
        <p:spPr bwMode="auto">
          <a:xfrm>
            <a:off x="9994900" y="2528888"/>
            <a:ext cx="2384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b="1">
                <a:latin typeface="RSU" charset="-34"/>
                <a:cs typeface="RSU" charset="-34"/>
              </a:rPr>
              <a:t>การพัฒนาตามนโยบายเร่งด่วนของรัฐ</a:t>
            </a:r>
          </a:p>
        </p:txBody>
      </p:sp>
      <p:pic>
        <p:nvPicPr>
          <p:cNvPr id="30754" name="Picture 6" descr="Related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85475" y="3163888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5" name="Picture 3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075" y="6337300"/>
            <a:ext cx="8366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577513" y="266700"/>
            <a:ext cx="1422400" cy="6381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2"/>
          <a:srcRect l="3156" t="276" r="2242" b="92271"/>
          <a:stretch>
            <a:fillRect/>
          </a:stretch>
        </p:blipFill>
        <p:spPr bwMode="auto">
          <a:xfrm>
            <a:off x="0" y="6408738"/>
            <a:ext cx="12192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Image result for digital transformation"/>
          <p:cNvPicPr>
            <a:picLocks noChangeAspect="1" noChangeArrowheads="1"/>
          </p:cNvPicPr>
          <p:nvPr/>
        </p:nvPicPr>
        <p:blipFill>
          <a:blip r:embed="rId3"/>
          <a:srcRect l="777" t="-220" r="487" b="-2"/>
          <a:stretch>
            <a:fillRect/>
          </a:stretch>
        </p:blipFill>
        <p:spPr bwMode="auto">
          <a:xfrm>
            <a:off x="1006475" y="0"/>
            <a:ext cx="101711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-7938" y="5715000"/>
            <a:ext cx="12199938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ความคาดหวังต่อสมาคม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ATPER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ในเชิงความร่วมมืออื่น ๆ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/>
          <a:srcRect l="3156" t="276" r="2242" b="92271"/>
          <a:stretch>
            <a:fillRect/>
          </a:stretch>
        </p:blipFill>
        <p:spPr bwMode="auto">
          <a:xfrm>
            <a:off x="0" y="6408738"/>
            <a:ext cx="12192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Image result for digital transformation"/>
          <p:cNvPicPr>
            <a:picLocks noChangeAspect="1" noChangeArrowheads="1"/>
          </p:cNvPicPr>
          <p:nvPr/>
        </p:nvPicPr>
        <p:blipFill>
          <a:blip r:embed="rId4"/>
          <a:srcRect l="777" t="-220" r="487" b="-2"/>
          <a:stretch>
            <a:fillRect/>
          </a:stretch>
        </p:blipFill>
        <p:spPr bwMode="auto">
          <a:xfrm>
            <a:off x="1006475" y="0"/>
            <a:ext cx="101711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-7938" y="5715000"/>
            <a:ext cx="12199938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บทบาทของหน่วยงานต่อนโยบาย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“Digital Thailand”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4.0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188913"/>
            <a:ext cx="12192000" cy="841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COOPERATION</a:t>
            </a:r>
          </a:p>
        </p:txBody>
      </p: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6550025" y="4319588"/>
            <a:ext cx="1208088" cy="1157287"/>
            <a:chOff x="6438130" y="2875222"/>
            <a:chExt cx="1207294" cy="1156900"/>
          </a:xfrm>
        </p:grpSpPr>
        <p:sp>
          <p:nvSpPr>
            <p:cNvPr id="73" name="Oval 7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438130" y="2875222"/>
              <a:ext cx="1207294" cy="11569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3825" name="Picture 2" descr="Related im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5270" y="3017165"/>
              <a:ext cx="873013" cy="87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-211138" y="3602038"/>
            <a:ext cx="2955926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S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ECURITY</a:t>
            </a: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1733550" y="5597525"/>
            <a:ext cx="3219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I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NFRASTRUCTURE</a:t>
            </a:r>
          </a:p>
        </p:txBody>
      </p:sp>
      <p:grpSp>
        <p:nvGrpSpPr>
          <p:cNvPr id="33798" name="Group 2"/>
          <p:cNvGrpSpPr>
            <a:grpSpLocks/>
          </p:cNvGrpSpPr>
          <p:nvPr/>
        </p:nvGrpSpPr>
        <p:grpSpPr bwMode="auto">
          <a:xfrm>
            <a:off x="835025" y="4319588"/>
            <a:ext cx="1206500" cy="1157287"/>
            <a:chOff x="929308" y="3588326"/>
            <a:chExt cx="1207294" cy="1156900"/>
          </a:xfrm>
        </p:grpSpPr>
        <p:sp>
          <p:nvSpPr>
            <p:cNvPr id="13" name="Oval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29308" y="3588326"/>
              <a:ext cx="1207294" cy="11569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3823" name="Picture 2" descr="Image result for it system icon"/>
            <p:cNvPicPr>
              <a:picLocks noChangeAspect="1" noChangeArrowheads="1"/>
            </p:cNvPicPr>
            <p:nvPr/>
          </p:nvPicPr>
          <p:blipFill>
            <a:blip r:embed="rId4"/>
            <a:srcRect l="3917" t="36382" r="71608" b="36180"/>
            <a:stretch>
              <a:fillRect/>
            </a:stretch>
          </p:blipFill>
          <p:spPr bwMode="auto">
            <a:xfrm>
              <a:off x="1198134" y="3898298"/>
              <a:ext cx="665419" cy="70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9" name="Group 5"/>
          <p:cNvGrpSpPr>
            <a:grpSpLocks/>
          </p:cNvGrpSpPr>
          <p:nvPr/>
        </p:nvGrpSpPr>
        <p:grpSpPr bwMode="auto">
          <a:xfrm>
            <a:off x="4645025" y="4319588"/>
            <a:ext cx="1208088" cy="1157287"/>
            <a:chOff x="4583388" y="2062042"/>
            <a:chExt cx="1207294" cy="1156900"/>
          </a:xfrm>
        </p:grpSpPr>
        <p:sp>
          <p:nvSpPr>
            <p:cNvPr id="69" name="Oval 6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83388" y="2062042"/>
              <a:ext cx="1207294" cy="11569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3821" name="Picture 4" descr="Image result for e-government icon"/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816309" y="2288286"/>
              <a:ext cx="741452" cy="74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Box 45">
            <a:extLst>
              <a:ext uri="{FF2B5EF4-FFF2-40B4-BE49-F238E27FC236}"/>
            </a:extLst>
          </p:cNvPr>
          <p:cNvSpPr txBox="1"/>
          <p:nvPr/>
        </p:nvSpPr>
        <p:spPr>
          <a:xfrm>
            <a:off x="5764213" y="5591175"/>
            <a:ext cx="29829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</a:t>
            </a:r>
            <a:r>
              <a:rPr lang="en-US" sz="1600" b="1" dirty="0"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M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ANPOWER</a:t>
            </a:r>
            <a:endParaRPr lang="en-US" sz="16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7788275" y="3711575"/>
            <a:ext cx="25733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A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PPLICATION</a:t>
            </a:r>
          </a:p>
        </p:txBody>
      </p:sp>
      <p:grpSp>
        <p:nvGrpSpPr>
          <p:cNvPr id="33802" name="Group 7"/>
          <p:cNvGrpSpPr>
            <a:grpSpLocks/>
          </p:cNvGrpSpPr>
          <p:nvPr/>
        </p:nvGrpSpPr>
        <p:grpSpPr bwMode="auto">
          <a:xfrm>
            <a:off x="8455025" y="4319588"/>
            <a:ext cx="1208088" cy="1157287"/>
            <a:chOff x="8419858" y="3923665"/>
            <a:chExt cx="1207294" cy="1156900"/>
          </a:xfrm>
        </p:grpSpPr>
        <p:sp>
          <p:nvSpPr>
            <p:cNvPr id="75" name="Oval 7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419858" y="3923665"/>
              <a:ext cx="1207294" cy="11569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3819" name="Picture 2" descr="Image result for accelerate ico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89252" y="4143334"/>
              <a:ext cx="668502" cy="66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03" name="Group 4"/>
          <p:cNvGrpSpPr>
            <a:grpSpLocks/>
          </p:cNvGrpSpPr>
          <p:nvPr/>
        </p:nvGrpSpPr>
        <p:grpSpPr bwMode="auto">
          <a:xfrm>
            <a:off x="2740025" y="4319588"/>
            <a:ext cx="1206500" cy="1157287"/>
            <a:chOff x="2713663" y="2881900"/>
            <a:chExt cx="1207294" cy="1156900"/>
          </a:xfrm>
        </p:grpSpPr>
        <p:sp>
          <p:nvSpPr>
            <p:cNvPr id="26" name="Oval 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713663" y="2881900"/>
              <a:ext cx="1207294" cy="11569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3817" name="Picture 26" descr="Related imag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6555" y="2999942"/>
              <a:ext cx="920815" cy="92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3638550" y="3702050"/>
            <a:ext cx="32210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G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OVERNMENT</a:t>
            </a:r>
          </a:p>
        </p:txBody>
      </p:sp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6461125"/>
            <a:ext cx="2743200" cy="365125"/>
          </a:xfrm>
        </p:spPr>
        <p:txBody>
          <a:bodyPr/>
          <a:lstStyle/>
          <a:p>
            <a:fld id="{48C772A2-7EDC-4244-A698-BAB3CE308033}" type="slidenum">
              <a:rPr lang="en-US"/>
              <a:pPr/>
              <a:t>20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/>
            </a:extLst>
          </p:cNvPr>
          <p:cNvSpPr txBox="1"/>
          <p:nvPr/>
        </p:nvSpPr>
        <p:spPr>
          <a:xfrm>
            <a:off x="9747250" y="5545138"/>
            <a:ext cx="25733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+</a:t>
            </a:r>
            <a:r>
              <a:rPr lang="en-US" b="1" dirty="0">
                <a:latin typeface="RSU" panose="02000506040000020003" pitchFamily="2" charset="-34"/>
                <a:cs typeface="RSU" panose="02000506040000020003" pitchFamily="2" charset="-34"/>
              </a:rPr>
              <a:t>PLUS</a:t>
            </a:r>
          </a:p>
        </p:txBody>
      </p:sp>
      <p:grpSp>
        <p:nvGrpSpPr>
          <p:cNvPr id="33807" name="Group 8"/>
          <p:cNvGrpSpPr>
            <a:grpSpLocks/>
          </p:cNvGrpSpPr>
          <p:nvPr/>
        </p:nvGrpSpPr>
        <p:grpSpPr bwMode="auto">
          <a:xfrm>
            <a:off x="10361613" y="4319588"/>
            <a:ext cx="1206500" cy="1157287"/>
            <a:chOff x="10455656" y="2849523"/>
            <a:chExt cx="1207294" cy="1156900"/>
          </a:xfrm>
        </p:grpSpPr>
        <p:sp>
          <p:nvSpPr>
            <p:cNvPr id="34" name="Oval 3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455656" y="2849523"/>
              <a:ext cx="1207294" cy="11569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3815" name="Picture 6" descr="Related imag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784953" y="3164273"/>
              <a:ext cx="548698" cy="548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808" name="Picture 2" descr="Image result for cooperation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78425" y="1493838"/>
            <a:ext cx="162718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4" descr="Image result for the association of thai professionals in european region"/>
          <p:cNvPicPr>
            <a:picLocks noChangeAspect="1" noChangeArrowheads="1"/>
          </p:cNvPicPr>
          <p:nvPr/>
        </p:nvPicPr>
        <p:blipFill>
          <a:blip r:embed="rId10"/>
          <a:srcRect r="76582"/>
          <a:stretch>
            <a:fillRect/>
          </a:stretch>
        </p:blipFill>
        <p:spPr bwMode="auto">
          <a:xfrm>
            <a:off x="7273925" y="1506538"/>
            <a:ext cx="20113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1"/>
          <p:cNvPicPr>
            <a:picLocks noChangeAspect="1"/>
          </p:cNvPicPr>
          <p:nvPr/>
        </p:nvPicPr>
        <p:blipFill>
          <a:blip r:embed="rId11"/>
          <a:srcRect l="34303" t="59271" r="35667" b="18750"/>
          <a:stretch>
            <a:fillRect/>
          </a:stretch>
        </p:blipFill>
        <p:spPr bwMode="auto">
          <a:xfrm>
            <a:off x="2206625" y="1487488"/>
            <a:ext cx="26511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392113" y="3519488"/>
            <a:ext cx="11407775" cy="2800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12" name="TextBox 15"/>
          <p:cNvSpPr txBox="1">
            <a:spLocks noChangeArrowheads="1"/>
          </p:cNvSpPr>
          <p:nvPr/>
        </p:nvSpPr>
        <p:spPr bwMode="auto">
          <a:xfrm>
            <a:off x="4314825" y="3302000"/>
            <a:ext cx="35623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SU" charset="-34"/>
                <a:cs typeface="RSU" charset="-34"/>
              </a:rPr>
              <a:t>Digital Research For Thailand Benefits</a:t>
            </a:r>
          </a:p>
        </p:txBody>
      </p:sp>
      <p:pic>
        <p:nvPicPr>
          <p:cNvPr id="33813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577513" y="266700"/>
            <a:ext cx="1422400" cy="6381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rcRect l="3156" t="276" r="2242" b="92271"/>
          <a:stretch>
            <a:fillRect/>
          </a:stretch>
        </p:blipFill>
        <p:spPr bwMode="auto">
          <a:xfrm>
            <a:off x="0" y="6408738"/>
            <a:ext cx="12192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Image result for digital transformation"/>
          <p:cNvPicPr>
            <a:picLocks noChangeAspect="1" noChangeArrowheads="1"/>
          </p:cNvPicPr>
          <p:nvPr/>
        </p:nvPicPr>
        <p:blipFill>
          <a:blip r:embed="rId3"/>
          <a:srcRect l="777" t="-220" r="487" b="-2"/>
          <a:stretch>
            <a:fillRect/>
          </a:stretch>
        </p:blipFill>
        <p:spPr bwMode="auto">
          <a:xfrm>
            <a:off x="1006475" y="0"/>
            <a:ext cx="101711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-7938" y="5715000"/>
            <a:ext cx="12199938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ขอบคุณค่ะ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/>
          <a:srcRect b="29266"/>
          <a:stretch>
            <a:fillRect/>
          </a:stretch>
        </p:blipFill>
        <p:spPr bwMode="auto">
          <a:xfrm>
            <a:off x="2481263" y="0"/>
            <a:ext cx="7229475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0" y="79375"/>
            <a:ext cx="12192000" cy="8429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สอดคล้องยุทธศาสตร์ชาติ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(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 – 2579)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TextBox 32"/>
          <p:cNvSpPr txBox="1">
            <a:spLocks noChangeArrowheads="1"/>
          </p:cNvSpPr>
          <p:nvPr/>
        </p:nvSpPr>
        <p:spPr bwMode="auto">
          <a:xfrm>
            <a:off x="2195513" y="1095375"/>
            <a:ext cx="780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000" b="1">
                <a:latin typeface="RSU" charset="-34"/>
                <a:cs typeface="RSU" charset="-34"/>
              </a:rPr>
              <a:t>สอดคล้องยุทธศาสตร์ชาติ </a:t>
            </a:r>
            <a:r>
              <a:rPr lang="en-US" altLang="en-US" sz="2000" b="1">
                <a:latin typeface="RSU" charset="-34"/>
                <a:cs typeface="RSU" charset="-34"/>
              </a:rPr>
              <a:t>20 </a:t>
            </a:r>
            <a:r>
              <a:rPr lang="th-TH" altLang="en-US" sz="2000" b="1">
                <a:latin typeface="RSU" charset="-34"/>
                <a:cs typeface="RSU" charset="-34"/>
              </a:rPr>
              <a:t>ปี </a:t>
            </a:r>
            <a:r>
              <a:rPr lang="en-US" altLang="en-US" sz="2000" b="1">
                <a:latin typeface="RSU" charset="-34"/>
                <a:cs typeface="RSU" charset="-34"/>
              </a:rPr>
              <a:t>(2560 – 2579)</a:t>
            </a:r>
          </a:p>
        </p:txBody>
      </p:sp>
      <p:pic>
        <p:nvPicPr>
          <p:cNvPr id="6148" name="Picture 2" descr="Thailand4.0-01"/>
          <p:cNvPicPr>
            <a:picLocks noChangeAspect="1" noChangeArrowheads="1"/>
          </p:cNvPicPr>
          <p:nvPr/>
        </p:nvPicPr>
        <p:blipFill>
          <a:blip r:embed="rId2"/>
          <a:srcRect l="27126" t="10252" r="24489" b="87712"/>
          <a:stretch>
            <a:fillRect/>
          </a:stretch>
        </p:blipFill>
        <p:spPr bwMode="auto">
          <a:xfrm>
            <a:off x="4157663" y="6057900"/>
            <a:ext cx="39004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Thailand4.0-01"/>
          <p:cNvPicPr>
            <a:picLocks noChangeAspect="1" noChangeArrowheads="1"/>
          </p:cNvPicPr>
          <p:nvPr/>
        </p:nvPicPr>
        <p:blipFill>
          <a:blip r:embed="rId3"/>
          <a:srcRect l="27126" t="2914" r="20088" b="93475"/>
          <a:stretch>
            <a:fillRect/>
          </a:stretch>
        </p:blipFill>
        <p:spPr bwMode="auto">
          <a:xfrm>
            <a:off x="4017963" y="4806950"/>
            <a:ext cx="42560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Image result for nation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1475" y="2006600"/>
            <a:ext cx="45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0313" y="2913063"/>
            <a:ext cx="4714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Image result for human development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0313" y="3830638"/>
            <a:ext cx="4714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4" descr="Image result for shield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6825" y="2035175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Image result for environment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6075" y="2865438"/>
            <a:ext cx="5572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8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0050" y="3810000"/>
            <a:ext cx="5127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4895850" y="1831975"/>
            <a:ext cx="2400300" cy="2671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4687888" y="2035175"/>
            <a:ext cx="401637" cy="4000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/>
            </a:extLst>
          </p:cNvPr>
          <p:cNvSpPr/>
          <p:nvPr/>
        </p:nvSpPr>
        <p:spPr>
          <a:xfrm>
            <a:off x="4687888" y="2952750"/>
            <a:ext cx="401637" cy="4000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/>
            </a:extLst>
          </p:cNvPr>
          <p:cNvSpPr/>
          <p:nvPr/>
        </p:nvSpPr>
        <p:spPr>
          <a:xfrm>
            <a:off x="4695825" y="3865563"/>
            <a:ext cx="400050" cy="4000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/>
            </a:extLst>
          </p:cNvPr>
          <p:cNvSpPr/>
          <p:nvPr/>
        </p:nvSpPr>
        <p:spPr>
          <a:xfrm>
            <a:off x="7089775" y="2035175"/>
            <a:ext cx="400050" cy="4000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/>
            </a:extLst>
          </p:cNvPr>
          <p:cNvSpPr/>
          <p:nvPr/>
        </p:nvSpPr>
        <p:spPr>
          <a:xfrm>
            <a:off x="7088188" y="2952750"/>
            <a:ext cx="401637" cy="4000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/>
            </a:extLst>
          </p:cNvPr>
          <p:cNvSpPr/>
          <p:nvPr/>
        </p:nvSpPr>
        <p:spPr>
          <a:xfrm>
            <a:off x="7096125" y="3865563"/>
            <a:ext cx="400050" cy="4000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/>
            </a:extLst>
          </p:cNvPr>
          <p:cNvCxnSpPr>
            <a:cxnSpLocks/>
            <a:stCxn id="6" idx="2"/>
            <a:endCxn id="0" idx="3"/>
          </p:cNvCxnSpPr>
          <p:nvPr/>
        </p:nvCxnSpPr>
        <p:spPr>
          <a:xfrm flipH="1">
            <a:off x="4206875" y="2235200"/>
            <a:ext cx="4810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4" name="Picture 20" descr="Image result for thailand map icon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</a:blip>
          <a:srcRect/>
          <a:stretch>
            <a:fillRect/>
          </a:stretch>
        </p:blipFill>
        <p:spPr bwMode="auto">
          <a:xfrm>
            <a:off x="5619750" y="2081213"/>
            <a:ext cx="10525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TextBox 29"/>
          <p:cNvSpPr txBox="1">
            <a:spLocks noChangeArrowheads="1"/>
          </p:cNvSpPr>
          <p:nvPr/>
        </p:nvSpPr>
        <p:spPr bwMode="auto">
          <a:xfrm>
            <a:off x="5351463" y="4079875"/>
            <a:ext cx="151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>
                <a:latin typeface="RSU" charset="-34"/>
                <a:cs typeface="RSU" charset="-34"/>
              </a:rPr>
              <a:t>Thailand 4.0</a:t>
            </a:r>
          </a:p>
        </p:txBody>
      </p:sp>
      <p:cxnSp>
        <p:nvCxnSpPr>
          <p:cNvPr id="31" name="Straight Connector 30">
            <a:extLst>
              <a:ext uri="{FF2B5EF4-FFF2-40B4-BE49-F238E27FC236}"/>
            </a:extLst>
          </p:cNvPr>
          <p:cNvCxnSpPr>
            <a:cxnSpLocks/>
            <a:stCxn id="18" idx="2"/>
            <a:endCxn id="0" idx="3"/>
          </p:cNvCxnSpPr>
          <p:nvPr/>
        </p:nvCxnSpPr>
        <p:spPr>
          <a:xfrm flipH="1" flipV="1">
            <a:off x="4241800" y="3148013"/>
            <a:ext cx="446088" cy="47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/>
            </a:extLst>
          </p:cNvPr>
          <p:cNvCxnSpPr>
            <a:cxnSpLocks/>
            <a:stCxn id="19" idx="2"/>
            <a:endCxn id="0" idx="3"/>
          </p:cNvCxnSpPr>
          <p:nvPr/>
        </p:nvCxnSpPr>
        <p:spPr>
          <a:xfrm flipH="1" flipV="1">
            <a:off x="4241800" y="4065588"/>
            <a:ext cx="4540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/>
            </a:extLst>
          </p:cNvPr>
          <p:cNvCxnSpPr>
            <a:cxnSpLocks/>
            <a:stCxn id="0" idx="1"/>
            <a:endCxn id="21" idx="6"/>
          </p:cNvCxnSpPr>
          <p:nvPr/>
        </p:nvCxnSpPr>
        <p:spPr>
          <a:xfrm flipH="1">
            <a:off x="7489825" y="2235200"/>
            <a:ext cx="501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/>
            </a:extLst>
          </p:cNvPr>
          <p:cNvCxnSpPr>
            <a:cxnSpLocks/>
            <a:stCxn id="0" idx="1"/>
            <a:endCxn id="23" idx="6"/>
          </p:cNvCxnSpPr>
          <p:nvPr/>
        </p:nvCxnSpPr>
        <p:spPr>
          <a:xfrm flipH="1">
            <a:off x="7496175" y="4065588"/>
            <a:ext cx="523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/>
            </a:extLst>
          </p:cNvPr>
          <p:cNvCxnSpPr>
            <a:cxnSpLocks/>
            <a:stCxn id="0" idx="1"/>
            <a:endCxn id="22" idx="6"/>
          </p:cNvCxnSpPr>
          <p:nvPr/>
        </p:nvCxnSpPr>
        <p:spPr>
          <a:xfrm flipH="1">
            <a:off x="7489825" y="3143250"/>
            <a:ext cx="476250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1" name="TextBox 58"/>
          <p:cNvSpPr txBox="1">
            <a:spLocks noChangeArrowheads="1"/>
          </p:cNvSpPr>
          <p:nvPr/>
        </p:nvSpPr>
        <p:spPr bwMode="auto">
          <a:xfrm>
            <a:off x="1208088" y="2085975"/>
            <a:ext cx="2598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>
                <a:latin typeface="RSU" charset="-34"/>
                <a:cs typeface="RSU" charset="-34"/>
              </a:rPr>
              <a:t>ยุทธศาสตร์ด้านความมั่นคง</a:t>
            </a:r>
            <a:endParaRPr lang="en-US" altLang="en-US" sz="1600">
              <a:latin typeface="RSU" charset="-34"/>
              <a:cs typeface="RSU" charset="-34"/>
            </a:endParaRPr>
          </a:p>
        </p:txBody>
      </p:sp>
      <p:sp>
        <p:nvSpPr>
          <p:cNvPr id="6172" name="TextBox 67"/>
          <p:cNvSpPr txBox="1">
            <a:spLocks noChangeArrowheads="1"/>
          </p:cNvSpPr>
          <p:nvPr/>
        </p:nvSpPr>
        <p:spPr bwMode="auto">
          <a:xfrm>
            <a:off x="1285875" y="2862263"/>
            <a:ext cx="260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>
                <a:latin typeface="RSU" charset="-34"/>
                <a:cs typeface="RSU" charset="-34"/>
              </a:rPr>
              <a:t>ยุทธศาสตร์ด้านการสร้าง ความสามารถในการแข่งขัน</a:t>
            </a:r>
            <a:endParaRPr lang="en-US" altLang="en-US" sz="1600">
              <a:latin typeface="RSU" charset="-34"/>
              <a:cs typeface="RSU" charset="-34"/>
            </a:endParaRPr>
          </a:p>
        </p:txBody>
      </p:sp>
      <p:sp>
        <p:nvSpPr>
          <p:cNvPr id="6173" name="TextBox 68"/>
          <p:cNvSpPr txBox="1">
            <a:spLocks noChangeArrowheads="1"/>
          </p:cNvSpPr>
          <p:nvPr/>
        </p:nvSpPr>
        <p:spPr bwMode="auto">
          <a:xfrm>
            <a:off x="744538" y="3802063"/>
            <a:ext cx="308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>
                <a:latin typeface="RSU" charset="-34"/>
                <a:cs typeface="RSU" charset="-34"/>
              </a:rPr>
              <a:t>ยุทธศาสตร์การพัฒนาและเสริมสร้าง ศักยภาพทรัพยากรมนุษย์</a:t>
            </a:r>
            <a:endParaRPr lang="en-US" altLang="en-US" sz="1600">
              <a:latin typeface="RSU" charset="-34"/>
              <a:cs typeface="RSU" charset="-34"/>
            </a:endParaRPr>
          </a:p>
        </p:txBody>
      </p:sp>
      <p:sp>
        <p:nvSpPr>
          <p:cNvPr id="6174" name="TextBox 69"/>
          <p:cNvSpPr txBox="1">
            <a:spLocks noChangeArrowheads="1"/>
          </p:cNvSpPr>
          <p:nvPr/>
        </p:nvSpPr>
        <p:spPr bwMode="auto">
          <a:xfrm>
            <a:off x="8672513" y="3865563"/>
            <a:ext cx="2598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>
                <a:latin typeface="RSU" charset="-34"/>
                <a:cs typeface="RSU" charset="-34"/>
              </a:rPr>
              <a:t>ยุทธศาสตร์การสร้างโอกาส และความเสมอภาคทางสังคม</a:t>
            </a:r>
            <a:endParaRPr lang="en-US" altLang="en-US" sz="1600">
              <a:latin typeface="RSU" charset="-34"/>
              <a:cs typeface="RSU" charset="-34"/>
            </a:endParaRPr>
          </a:p>
        </p:txBody>
      </p:sp>
      <p:sp>
        <p:nvSpPr>
          <p:cNvPr id="6175" name="TextBox 70"/>
          <p:cNvSpPr txBox="1">
            <a:spLocks noChangeArrowheads="1"/>
          </p:cNvSpPr>
          <p:nvPr/>
        </p:nvSpPr>
        <p:spPr bwMode="auto">
          <a:xfrm>
            <a:off x="8672513" y="2874963"/>
            <a:ext cx="3071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>
                <a:latin typeface="RSU" charset="-34"/>
                <a:cs typeface="RSU" charset="-34"/>
              </a:rPr>
              <a:t>ยุทธศาสตร์ด้านการสร้างการเติบโต บนคุณภาพชีวิตที่เป็นมิตรต่อสิ่งแวดล้อม </a:t>
            </a:r>
            <a:endParaRPr lang="en-US" altLang="en-US" sz="1600">
              <a:latin typeface="RSU" charset="-34"/>
              <a:cs typeface="RSU" charset="-34"/>
            </a:endParaRPr>
          </a:p>
        </p:txBody>
      </p:sp>
      <p:sp>
        <p:nvSpPr>
          <p:cNvPr id="6176" name="TextBox 71"/>
          <p:cNvSpPr txBox="1">
            <a:spLocks noChangeArrowheads="1"/>
          </p:cNvSpPr>
          <p:nvPr/>
        </p:nvSpPr>
        <p:spPr bwMode="auto">
          <a:xfrm>
            <a:off x="8532813" y="195738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>
                <a:latin typeface="RSU" charset="-34"/>
                <a:cs typeface="RSU" charset="-34"/>
              </a:rPr>
              <a:t>ยุทธศาสตร์ด้านการปรับสมดุล และพัฒนาระบบการบริหารจัดการภาครัฐ </a:t>
            </a:r>
            <a:endParaRPr lang="en-US" altLang="en-US" sz="1600">
              <a:latin typeface="RSU" charset="-34"/>
              <a:cs typeface="RSU" charset="-34"/>
            </a:endParaRPr>
          </a:p>
        </p:txBody>
      </p:sp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4C-2EEF-42B7-9681-AD9555AA7398}" type="slidenum">
              <a:rPr lang="en-US"/>
              <a:pPr/>
              <a:t>3</a:t>
            </a:fld>
            <a:endParaRPr lang="en-US"/>
          </a:p>
        </p:txBody>
      </p:sp>
      <p:pic>
        <p:nvPicPr>
          <p:cNvPr id="6178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04513" y="207963"/>
            <a:ext cx="1319212" cy="59213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106363" y="1584325"/>
            <a:ext cx="5857875" cy="4762500"/>
            <a:chOff x="1496499" y="1496416"/>
            <a:chExt cx="8926047" cy="4763433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 rotWithShape="1">
            <a:blip r:embed="rId3"/>
            <a:srcRect l="14342" t="22279" r="23114" b="28304"/>
            <a:stretch/>
          </p:blipFill>
          <p:spPr bwMode="auto">
            <a:xfrm>
              <a:off x="1496499" y="1496416"/>
              <a:ext cx="8926047" cy="4763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8337383" y="3131861"/>
              <a:ext cx="546690" cy="81931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-79375" y="995363"/>
            <a:ext cx="6015038" cy="588962"/>
          </a:xfrm>
        </p:spPr>
        <p:txBody>
          <a:bodyPr/>
          <a:lstStyle/>
          <a:p>
            <a:pPr algn="ctr" eaLnBrk="1" hangingPunct="1"/>
            <a:r>
              <a:rPr lang="en-US" altLang="en-US" sz="1600" b="1" smtClean="0">
                <a:latin typeface="Tahoma" pitchFamily="34" charset="0"/>
                <a:cs typeface="Tahoma" pitchFamily="34" charset="0"/>
              </a:rPr>
              <a:t>Country Income Groups</a:t>
            </a:r>
            <a:r>
              <a:rPr lang="th-TH" altLang="en-US" sz="16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smtClean="0">
                <a:latin typeface="Tahoma" pitchFamily="34" charset="0"/>
                <a:cs typeface="Tahoma" pitchFamily="34" charset="0"/>
              </a:rPr>
              <a:t>(World Bank Classification)</a:t>
            </a:r>
          </a:p>
        </p:txBody>
      </p:sp>
      <p:sp>
        <p:nvSpPr>
          <p:cNvPr id="717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22D8C2-39D1-4B84-BA09-88FE56C6EC26}" type="slidenum">
              <a:rPr lang="en-US" altLang="en-US">
                <a:solidFill>
                  <a:srgbClr val="7030A0"/>
                </a:solidFill>
              </a:rPr>
              <a:pPr/>
              <a:t>4</a:t>
            </a:fld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307975" y="6416675"/>
            <a:ext cx="167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en-US" sz="2000" b="1">
                <a:latin typeface="TH Sarabun New" pitchFamily="34" charset="-34"/>
                <a:cs typeface="TH Sarabun New" pitchFamily="34" charset="-34"/>
              </a:rPr>
              <a:t>ที่มา</a:t>
            </a:r>
            <a:r>
              <a:rPr lang="en-US" altLang="en-US" sz="2000" b="1">
                <a:latin typeface="TH Sarabun New" pitchFamily="34" charset="-34"/>
                <a:cs typeface="TH Sarabun New" pitchFamily="34" charset="-34"/>
              </a:rPr>
              <a:t>: World Bank</a:t>
            </a:r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0" y="79375"/>
            <a:ext cx="12192000" cy="8429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4.0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4513" y="207963"/>
            <a:ext cx="1319212" cy="59213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012" t="7671" r="19107" b="4400"/>
          <a:stretch/>
        </p:blipFill>
        <p:spPr>
          <a:xfrm>
            <a:off x="6230938" y="1584325"/>
            <a:ext cx="575945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7" name="Title 1"/>
          <p:cNvSpPr txBox="1">
            <a:spLocks/>
          </p:cNvSpPr>
          <p:nvPr/>
        </p:nvSpPr>
        <p:spPr bwMode="auto">
          <a:xfrm>
            <a:off x="6116638" y="992188"/>
            <a:ext cx="60166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th-TH" altLang="en-US" sz="1600" b="1">
                <a:latin typeface="Tahoma" pitchFamily="34" charset="0"/>
                <a:cs typeface="Tahoma" pitchFamily="34" charset="0"/>
              </a:rPr>
              <a:t>ปี </a:t>
            </a:r>
            <a:r>
              <a:rPr lang="en-US" altLang="en-US" sz="1600" b="1">
                <a:latin typeface="Tahoma" pitchFamily="34" charset="0"/>
                <a:cs typeface="Tahoma" pitchFamily="34" charset="0"/>
              </a:rPr>
              <a:t>2575 </a:t>
            </a:r>
            <a:r>
              <a:rPr lang="th-TH" altLang="en-US" sz="1600" b="1">
                <a:latin typeface="Tahoma" pitchFamily="34" charset="0"/>
                <a:cs typeface="Tahoma" pitchFamily="34" charset="0"/>
              </a:rPr>
              <a:t>ประทศไทยเข้าสู่ </a:t>
            </a:r>
            <a:r>
              <a:rPr lang="en-US" altLang="en-US" sz="1600" b="1">
                <a:latin typeface="Tahoma" pitchFamily="34" charset="0"/>
                <a:cs typeface="Tahoma" pitchFamily="34" charset="0"/>
              </a:rPr>
              <a:t>High Income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rcRect t="39021" b="1817"/>
          <a:stretch>
            <a:fillRect/>
          </a:stretch>
        </p:blipFill>
        <p:spPr bwMode="auto">
          <a:xfrm>
            <a:off x="1592263" y="1208088"/>
            <a:ext cx="7223125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08690" y="4559826"/>
            <a:ext cx="1582677" cy="5186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>
            <a:lvl1pPr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85">
                <a:latin typeface="Tahoma" panose="020B0604030504040204" pitchFamily="34" charset="0"/>
                <a:cs typeface="Tahoma" panose="020B0604030504040204" pitchFamily="34" charset="0"/>
              </a:rPr>
              <a:t>US ₴ 21,191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85">
                <a:latin typeface="Tahoma" panose="020B0604030504040204" pitchFamily="34" charset="0"/>
                <a:cs typeface="Tahoma" panose="020B0604030504040204" pitchFamily="34" charset="0"/>
              </a:rPr>
              <a:t>per head per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4723" y="5370323"/>
            <a:ext cx="1711431" cy="1158009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Baht 702,587.60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head per year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Baht 58,549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hear per month</a:t>
            </a:r>
          </a:p>
        </p:txBody>
      </p:sp>
      <p:sp>
        <p:nvSpPr>
          <p:cNvPr id="6" name="Down Arrow 5"/>
          <p:cNvSpPr/>
          <p:nvPr/>
        </p:nvSpPr>
        <p:spPr>
          <a:xfrm>
            <a:off x="9766300" y="5094288"/>
            <a:ext cx="27305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46"/>
          </a:p>
        </p:txBody>
      </p:sp>
      <p:pic>
        <p:nvPicPr>
          <p:cNvPr id="9226" name="Picture 2" descr="à¸à¸¥à¸à¸²à¸£à¸à¹à¸à¸«à¸²à¸£à¸¹à¸à¸ à¸²à¸à¸ªà¸³à¸«à¸£à¸±à¸ thai 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8788" y="3597275"/>
            <a:ext cx="11017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7377113" y="3852863"/>
            <a:ext cx="1438275" cy="1571625"/>
          </a:xfrm>
          <a:prstGeom prst="wedgeRectCallout">
            <a:avLst>
              <a:gd name="adj1" fmla="val 67787"/>
              <a:gd name="adj2" fmla="val -34276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46"/>
          </a:p>
        </p:txBody>
      </p:sp>
      <p:sp>
        <p:nvSpPr>
          <p:cNvPr id="19468" name="Slide Number Placeholder 4"/>
          <p:cNvSpPr txBox="1">
            <a:spLocks/>
          </p:cNvSpPr>
          <p:nvPr/>
        </p:nvSpPr>
        <p:spPr bwMode="auto">
          <a:xfrm>
            <a:off x="10201275" y="6470650"/>
            <a:ext cx="466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69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0" y="79375"/>
            <a:ext cx="12192000" cy="8429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4.0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3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4513" y="207963"/>
            <a:ext cx="1319212" cy="59213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3175" y="3175"/>
            <a:ext cx="1219041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188913"/>
            <a:ext cx="12192000" cy="8413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of Ministry of Digital Economy and Society</a:t>
            </a:r>
          </a:p>
        </p:txBody>
      </p:sp>
      <p:pic>
        <p:nvPicPr>
          <p:cNvPr id="10245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538" y="1809750"/>
            <a:ext cx="7969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5127625" y="1173163"/>
            <a:ext cx="1946275" cy="647700"/>
          </a:xfrm>
          <a:prstGeom prst="rect">
            <a:avLst/>
          </a:prstGeom>
          <a:solidFill>
            <a:srgbClr val="00206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latin typeface="RSU" charset="-34"/>
                <a:cs typeface="RSU" charset="-34"/>
              </a:rPr>
              <a:t>DE BIG 3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5095875" y="2481263"/>
            <a:ext cx="194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latin typeface="RSU" charset="-34"/>
                <a:cs typeface="RSU" charset="-34"/>
              </a:rPr>
              <a:t>SOCIAL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1692275" y="2481263"/>
            <a:ext cx="1944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latin typeface="RSU" charset="-34"/>
                <a:cs typeface="RSU" charset="-34"/>
              </a:rPr>
              <a:t>ECONOMY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7921625" y="2481263"/>
            <a:ext cx="3267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latin typeface="RSU" charset="-34"/>
                <a:cs typeface="RSU" charset="-34"/>
              </a:rPr>
              <a:t>E-GOVERNMENT</a:t>
            </a:r>
          </a:p>
        </p:txBody>
      </p:sp>
      <p:pic>
        <p:nvPicPr>
          <p:cNvPr id="10250" name="Picture 4" descr="Image result for thai economy icon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220913" y="18097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Image result for government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21788" y="18097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8" descr="Image result for agriculture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8" y="4357688"/>
            <a:ext cx="7350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0" descr="Image result for industrial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63763" y="4283075"/>
            <a:ext cx="8064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2" descr="Image result for people development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9763" y="4379913"/>
            <a:ext cx="709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1438" y="4311650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Box 18"/>
          <p:cNvSpPr txBox="1">
            <a:spLocks noChangeArrowheads="1"/>
          </p:cNvSpPr>
          <p:nvPr/>
        </p:nvSpPr>
        <p:spPr bwMode="auto">
          <a:xfrm>
            <a:off x="3344863" y="5087938"/>
            <a:ext cx="1946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SOCIAL</a:t>
            </a:r>
          </a:p>
        </p:txBody>
      </p:sp>
      <p:sp>
        <p:nvSpPr>
          <p:cNvPr id="10257" name="TextBox 19"/>
          <p:cNvSpPr txBox="1">
            <a:spLocks noChangeArrowheads="1"/>
          </p:cNvSpPr>
          <p:nvPr/>
        </p:nvSpPr>
        <p:spPr bwMode="auto">
          <a:xfrm>
            <a:off x="-233363" y="5087938"/>
            <a:ext cx="2436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AGRICULTURE</a:t>
            </a:r>
          </a:p>
        </p:txBody>
      </p:sp>
      <p:sp>
        <p:nvSpPr>
          <p:cNvPr id="10258" name="TextBox 20"/>
          <p:cNvSpPr txBox="1">
            <a:spLocks noChangeArrowheads="1"/>
          </p:cNvSpPr>
          <p:nvPr/>
        </p:nvSpPr>
        <p:spPr bwMode="auto">
          <a:xfrm>
            <a:off x="1360488" y="5087938"/>
            <a:ext cx="2436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INDUSTRIAL</a:t>
            </a:r>
          </a:p>
        </p:txBody>
      </p:sp>
      <p:sp>
        <p:nvSpPr>
          <p:cNvPr id="10259" name="TextBox 21"/>
          <p:cNvSpPr txBox="1">
            <a:spLocks noChangeArrowheads="1"/>
          </p:cNvSpPr>
          <p:nvPr/>
        </p:nvSpPr>
        <p:spPr bwMode="auto">
          <a:xfrm>
            <a:off x="10021888" y="5087938"/>
            <a:ext cx="2436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STRATEGIC</a:t>
            </a:r>
          </a:p>
        </p:txBody>
      </p:sp>
      <p:sp>
        <p:nvSpPr>
          <p:cNvPr id="10260" name="TextBox 22"/>
          <p:cNvSpPr txBox="1">
            <a:spLocks noChangeArrowheads="1"/>
          </p:cNvSpPr>
          <p:nvPr/>
        </p:nvSpPr>
        <p:spPr bwMode="auto">
          <a:xfrm>
            <a:off x="6551613" y="5087938"/>
            <a:ext cx="2600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E-GOVERNMENT</a:t>
            </a:r>
          </a:p>
        </p:txBody>
      </p:sp>
      <p:sp>
        <p:nvSpPr>
          <p:cNvPr id="10261" name="TextBox 23"/>
          <p:cNvSpPr txBox="1">
            <a:spLocks noChangeArrowheads="1"/>
          </p:cNvSpPr>
          <p:nvPr/>
        </p:nvSpPr>
        <p:spPr bwMode="auto">
          <a:xfrm>
            <a:off x="4881563" y="5087938"/>
            <a:ext cx="2436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PEOPLE</a:t>
            </a:r>
          </a:p>
        </p:txBody>
      </p:sp>
      <p:cxnSp>
        <p:nvCxnSpPr>
          <p:cNvPr id="11" name="Straight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49338" y="3744913"/>
            <a:ext cx="1028858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/>
            </a:extLst>
          </p:cNvPr>
          <p:cNvSpPr/>
          <p:nvPr/>
        </p:nvSpPr>
        <p:spPr>
          <a:xfrm>
            <a:off x="960438" y="4041775"/>
            <a:ext cx="225425" cy="2333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/>
            </a:extLst>
          </p:cNvPr>
          <p:cNvSpPr/>
          <p:nvPr/>
        </p:nvSpPr>
        <p:spPr>
          <a:xfrm>
            <a:off x="2457450" y="4040188"/>
            <a:ext cx="223838" cy="2317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/>
            </a:extLst>
          </p:cNvPr>
          <p:cNvSpPr/>
          <p:nvPr/>
        </p:nvSpPr>
        <p:spPr>
          <a:xfrm>
            <a:off x="4205288" y="4041775"/>
            <a:ext cx="225425" cy="2333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/>
            </a:extLst>
          </p:cNvPr>
          <p:cNvSpPr/>
          <p:nvPr/>
        </p:nvSpPr>
        <p:spPr>
          <a:xfrm>
            <a:off x="5951538" y="4048125"/>
            <a:ext cx="223837" cy="2333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/>
            </a:extLst>
          </p:cNvPr>
          <p:cNvSpPr/>
          <p:nvPr/>
        </p:nvSpPr>
        <p:spPr>
          <a:xfrm>
            <a:off x="7704138" y="4040188"/>
            <a:ext cx="223837" cy="2333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/>
            </a:extLst>
          </p:cNvPr>
          <p:cNvSpPr/>
          <p:nvPr/>
        </p:nvSpPr>
        <p:spPr>
          <a:xfrm>
            <a:off x="11202988" y="4040188"/>
            <a:ext cx="225425" cy="2317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9" name="TextBox 34"/>
          <p:cNvSpPr txBox="1">
            <a:spLocks noChangeArrowheads="1"/>
          </p:cNvSpPr>
          <p:nvPr/>
        </p:nvSpPr>
        <p:spPr bwMode="auto">
          <a:xfrm>
            <a:off x="4354513" y="6148388"/>
            <a:ext cx="3492500" cy="646112"/>
          </a:xfrm>
          <a:prstGeom prst="rect">
            <a:avLst/>
          </a:prstGeom>
          <a:solidFill>
            <a:srgbClr val="00206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latin typeface="RSU" charset="-34"/>
                <a:cs typeface="RSU" charset="-34"/>
              </a:rPr>
              <a:t>CORE INDUSTRIES</a:t>
            </a:r>
          </a:p>
        </p:txBody>
      </p:sp>
      <p:sp>
        <p:nvSpPr>
          <p:cNvPr id="36" name="Oval 35">
            <a:extLst>
              <a:ext uri="{FF2B5EF4-FFF2-40B4-BE49-F238E27FC236}"/>
            </a:extLst>
          </p:cNvPr>
          <p:cNvSpPr/>
          <p:nvPr/>
        </p:nvSpPr>
        <p:spPr>
          <a:xfrm>
            <a:off x="2466975" y="3270250"/>
            <a:ext cx="223838" cy="2333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/>
            </a:extLst>
          </p:cNvPr>
          <p:cNvSpPr/>
          <p:nvPr/>
        </p:nvSpPr>
        <p:spPr>
          <a:xfrm>
            <a:off x="5957888" y="3270250"/>
            <a:ext cx="223837" cy="2333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/>
            </a:extLst>
          </p:cNvPr>
          <p:cNvSpPr/>
          <p:nvPr/>
        </p:nvSpPr>
        <p:spPr>
          <a:xfrm>
            <a:off x="9447213" y="3270250"/>
            <a:ext cx="223837" cy="2333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Connector 24">
            <a:extLst>
              <a:ext uri="{FF2B5EF4-FFF2-40B4-BE49-F238E27FC236}"/>
            </a:extLst>
          </p:cNvPr>
          <p:cNvCxnSpPr>
            <a:cxnSpLocks/>
            <a:stCxn id="12" idx="0"/>
          </p:cNvCxnSpPr>
          <p:nvPr/>
        </p:nvCxnSpPr>
        <p:spPr>
          <a:xfrm flipV="1">
            <a:off x="1073150" y="3727450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570163" y="3754438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318000" y="3751263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067425" y="3751263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816850" y="3767138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1315700" y="3744913"/>
            <a:ext cx="0" cy="31591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579688" y="3452813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069013" y="3455988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569450" y="3452813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2" name="Picture 2" descr="Image result for it system icon"/>
          <p:cNvPicPr>
            <a:picLocks noChangeAspect="1" noChangeArrowheads="1"/>
          </p:cNvPicPr>
          <p:nvPr/>
        </p:nvPicPr>
        <p:blipFill>
          <a:blip r:embed="rId11"/>
          <a:srcRect l="3917" t="36382" r="71608" b="36180"/>
          <a:stretch>
            <a:fillRect/>
          </a:stretch>
        </p:blipFill>
        <p:spPr bwMode="auto">
          <a:xfrm>
            <a:off x="9232900" y="4406900"/>
            <a:ext cx="665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3" name="Picture 4" descr="Image result for e-government icon"/>
          <p:cNvPicPr>
            <a:picLocks noChangeAspect="1" noChangeArrowheads="1"/>
          </p:cNvPicPr>
          <p:nvPr/>
        </p:nvPicPr>
        <p:blipFill>
          <a:blip r:embed="rId12">
            <a:grayscl/>
            <a:biLevel thresh="50000"/>
          </a:blip>
          <a:srcRect/>
          <a:stretch>
            <a:fillRect/>
          </a:stretch>
        </p:blipFill>
        <p:spPr bwMode="auto">
          <a:xfrm>
            <a:off x="7446963" y="43354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" name="TextBox 45"/>
          <p:cNvSpPr txBox="1">
            <a:spLocks noChangeArrowheads="1"/>
          </p:cNvSpPr>
          <p:nvPr/>
        </p:nvSpPr>
        <p:spPr bwMode="auto">
          <a:xfrm>
            <a:off x="8286750" y="5087938"/>
            <a:ext cx="2600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CYBER</a:t>
            </a:r>
          </a:p>
          <a:p>
            <a:pPr algn="ctr" eaLnBrk="1" hangingPunct="1"/>
            <a:r>
              <a:rPr lang="en-US" altLang="en-US" sz="1600" b="1">
                <a:latin typeface="Tahoma" pitchFamily="34" charset="0"/>
                <a:cs typeface="Tahoma" pitchFamily="34" charset="0"/>
              </a:rPr>
              <a:t>SECURITY</a:t>
            </a:r>
          </a:p>
        </p:txBody>
      </p:sp>
      <p:sp>
        <p:nvSpPr>
          <p:cNvPr id="56" name="Oval 55">
            <a:extLst>
              <a:ext uri="{FF2B5EF4-FFF2-40B4-BE49-F238E27FC236}"/>
            </a:extLst>
          </p:cNvPr>
          <p:cNvSpPr/>
          <p:nvPr/>
        </p:nvSpPr>
        <p:spPr>
          <a:xfrm>
            <a:off x="9453563" y="4040188"/>
            <a:ext cx="223837" cy="2333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7" name="Straight Connector 5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566275" y="3768725"/>
            <a:ext cx="0" cy="3143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7" name="TextBox 57"/>
          <p:cNvSpPr txBox="1">
            <a:spLocks noChangeArrowheads="1"/>
          </p:cNvSpPr>
          <p:nvPr/>
        </p:nvSpPr>
        <p:spPr bwMode="auto">
          <a:xfrm>
            <a:off x="5092700" y="2819400"/>
            <a:ext cx="194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400" b="1">
                <a:solidFill>
                  <a:srgbClr val="7030A0"/>
                </a:solidFill>
                <a:latin typeface="RSU" charset="-34"/>
                <a:cs typeface="RSU" charset="-34"/>
              </a:rPr>
              <a:t>ด้านสังคม</a:t>
            </a:r>
            <a:endParaRPr lang="en-US" altLang="en-US" sz="2400" b="1">
              <a:solidFill>
                <a:srgbClr val="7030A0"/>
              </a:solidFill>
              <a:latin typeface="RSU" charset="-34"/>
              <a:cs typeface="RSU" charset="-34"/>
            </a:endParaRPr>
          </a:p>
        </p:txBody>
      </p:sp>
      <p:sp>
        <p:nvSpPr>
          <p:cNvPr id="10288" name="TextBox 58"/>
          <p:cNvSpPr txBox="1">
            <a:spLocks noChangeArrowheads="1"/>
          </p:cNvSpPr>
          <p:nvPr/>
        </p:nvSpPr>
        <p:spPr bwMode="auto">
          <a:xfrm>
            <a:off x="1689100" y="2819400"/>
            <a:ext cx="194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400" b="1">
                <a:solidFill>
                  <a:srgbClr val="7030A0"/>
                </a:solidFill>
                <a:latin typeface="RSU" charset="-34"/>
                <a:cs typeface="RSU" charset="-34"/>
              </a:rPr>
              <a:t>ด้านเศรษฐกิจ</a:t>
            </a:r>
            <a:endParaRPr lang="en-US" altLang="en-US" sz="2400" b="1">
              <a:solidFill>
                <a:srgbClr val="7030A0"/>
              </a:solidFill>
              <a:latin typeface="RSU" charset="-34"/>
              <a:cs typeface="RSU" charset="-34"/>
            </a:endParaRPr>
          </a:p>
        </p:txBody>
      </p:sp>
      <p:sp>
        <p:nvSpPr>
          <p:cNvPr id="10289" name="TextBox 59"/>
          <p:cNvSpPr txBox="1">
            <a:spLocks noChangeArrowheads="1"/>
          </p:cNvSpPr>
          <p:nvPr/>
        </p:nvSpPr>
        <p:spPr bwMode="auto">
          <a:xfrm>
            <a:off x="7916863" y="2819400"/>
            <a:ext cx="334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400" b="1">
                <a:solidFill>
                  <a:srgbClr val="7030A0"/>
                </a:solidFill>
                <a:latin typeface="RSU" charset="-34"/>
                <a:cs typeface="RSU" charset="-34"/>
              </a:rPr>
              <a:t>ด้านรัฐบาลดิจิทัล</a:t>
            </a:r>
            <a:endParaRPr lang="en-US" altLang="en-US" sz="2400" b="1">
              <a:solidFill>
                <a:srgbClr val="7030A0"/>
              </a:solidFill>
              <a:latin typeface="RSU" charset="-34"/>
              <a:cs typeface="RSU" charset="-34"/>
            </a:endParaRPr>
          </a:p>
        </p:txBody>
      </p:sp>
      <p:sp>
        <p:nvSpPr>
          <p:cNvPr id="10290" name="TextBox 60"/>
          <p:cNvSpPr txBox="1">
            <a:spLocks noChangeArrowheads="1"/>
          </p:cNvSpPr>
          <p:nvPr/>
        </p:nvSpPr>
        <p:spPr bwMode="auto">
          <a:xfrm>
            <a:off x="0" y="5543550"/>
            <a:ext cx="1944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เกษตรกรรม</a:t>
            </a:r>
            <a:endParaRPr lang="en-US" alt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1" name="TextBox 61"/>
          <p:cNvSpPr txBox="1">
            <a:spLocks noChangeArrowheads="1"/>
          </p:cNvSpPr>
          <p:nvPr/>
        </p:nvSpPr>
        <p:spPr bwMode="auto">
          <a:xfrm>
            <a:off x="1593850" y="5543550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อุตสาหกรรม</a:t>
            </a:r>
            <a:endParaRPr lang="en-US" alt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altLang="en-US" sz="1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(Smart City)</a:t>
            </a:r>
          </a:p>
        </p:txBody>
      </p:sp>
      <p:sp>
        <p:nvSpPr>
          <p:cNvPr id="10292" name="TextBox 62"/>
          <p:cNvSpPr txBox="1">
            <a:spLocks noChangeArrowheads="1"/>
          </p:cNvSpPr>
          <p:nvPr/>
        </p:nvSpPr>
        <p:spPr bwMode="auto">
          <a:xfrm>
            <a:off x="3344863" y="5543550"/>
            <a:ext cx="2535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สังคม</a:t>
            </a:r>
            <a:endParaRPr lang="en-US" altLang="en-US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altLang="en-US" sz="1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(Health &amp; Education)</a:t>
            </a:r>
            <a:endParaRPr lang="th-TH" altLang="en-US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3" name="TextBox 63"/>
          <p:cNvSpPr txBox="1">
            <a:spLocks noChangeArrowheads="1"/>
          </p:cNvSpPr>
          <p:nvPr/>
        </p:nvSpPr>
        <p:spPr bwMode="auto">
          <a:xfrm>
            <a:off x="5102225" y="5543550"/>
            <a:ext cx="1944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คนดิจิทัล</a:t>
            </a:r>
            <a:endParaRPr lang="en-US" alt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4" name="TextBox 64"/>
          <p:cNvSpPr txBox="1">
            <a:spLocks noChangeArrowheads="1"/>
          </p:cNvSpPr>
          <p:nvPr/>
        </p:nvSpPr>
        <p:spPr bwMode="auto">
          <a:xfrm>
            <a:off x="6164263" y="5543550"/>
            <a:ext cx="334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รัฐบาลดิจิทัล</a:t>
            </a:r>
            <a:endParaRPr lang="en-US" alt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5" name="TextBox 65"/>
          <p:cNvSpPr txBox="1">
            <a:spLocks noChangeArrowheads="1"/>
          </p:cNvSpPr>
          <p:nvPr/>
        </p:nvSpPr>
        <p:spPr bwMode="auto">
          <a:xfrm>
            <a:off x="8713788" y="5543550"/>
            <a:ext cx="1731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ความปลอดภัยในโลกดิจิทัล</a:t>
            </a:r>
            <a:endParaRPr lang="en-US" alt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6" name="TextBox 66"/>
          <p:cNvSpPr txBox="1">
            <a:spLocks noChangeArrowheads="1"/>
          </p:cNvSpPr>
          <p:nvPr/>
        </p:nvSpPr>
        <p:spPr bwMode="auto">
          <a:xfrm>
            <a:off x="10626725" y="5543550"/>
            <a:ext cx="1457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กลยุทธ์เพื่อดิจิทัล</a:t>
            </a:r>
            <a:endParaRPr lang="en-US" alt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7" name="AutoShape 2" descr="Related imag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98" name="Picture 4" descr="Related im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68038" y="4421188"/>
            <a:ext cx="6048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9" name="Picture 6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04513" y="317500"/>
            <a:ext cx="1319212" cy="5905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185738"/>
            <a:ext cx="12192000" cy="8429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สอดคล้องยุทธศาสตร์แผนพัฒนาดิจิทัลเพื่อเศรษฐกิจและสังคม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291" name="Chart 7"/>
          <p:cNvGraphicFramePr>
            <a:graphicFrameLocks/>
          </p:cNvGraphicFramePr>
          <p:nvPr/>
        </p:nvGraphicFramePr>
        <p:xfrm>
          <a:off x="4025900" y="1892300"/>
          <a:ext cx="3884613" cy="3622675"/>
        </p:xfrm>
        <a:graphic>
          <a:graphicData uri="http://schemas.openxmlformats.org/presentationml/2006/ole">
            <p:oleObj spid="_x0000_s12291" name="Chart" r:id="rId4" imgW="3889585" imgH="3627434" progId="Excel.Chart.8">
              <p:embed/>
            </p:oleObj>
          </a:graphicData>
        </a:graphic>
      </p:graphicFrame>
      <p:sp>
        <p:nvSpPr>
          <p:cNvPr id="12292" name="Rectangle 23"/>
          <p:cNvSpPr>
            <a:spLocks/>
          </p:cNvSpPr>
          <p:nvPr/>
        </p:nvSpPr>
        <p:spPr bwMode="auto">
          <a:xfrm>
            <a:off x="8486775" y="3471863"/>
            <a:ext cx="2493963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</a:pPr>
            <a:r>
              <a:rPr lang="th-TH" altLang="en-US" b="1">
                <a:latin typeface="Tahoma" pitchFamily="34" charset="0"/>
                <a:cs typeface="Tahoma" pitchFamily="34" charset="0"/>
                <a:sym typeface="Lato Light"/>
              </a:rPr>
              <a:t>พัฒนากำลังคนดิจิทัล</a:t>
            </a:r>
            <a:endParaRPr lang="en-US" altLang="en-US" b="1">
              <a:latin typeface="Tahoma" pitchFamily="34" charset="0"/>
              <a:cs typeface="Tahoma" pitchFamily="34" charset="0"/>
              <a:sym typeface="Bebas Neue"/>
            </a:endParaRPr>
          </a:p>
        </p:txBody>
      </p:sp>
      <p:sp>
        <p:nvSpPr>
          <p:cNvPr id="10" name="Rectangle 2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8801100" y="3863975"/>
            <a:ext cx="24415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Manpower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Literacy</a:t>
            </a:r>
          </a:p>
        </p:txBody>
      </p:sp>
      <p:sp>
        <p:nvSpPr>
          <p:cNvPr id="12294" name="Rectangle 23"/>
          <p:cNvSpPr>
            <a:spLocks/>
          </p:cNvSpPr>
          <p:nvPr/>
        </p:nvSpPr>
        <p:spPr bwMode="auto">
          <a:xfrm>
            <a:off x="8239125" y="4943475"/>
            <a:ext cx="3452813" cy="16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</a:pPr>
            <a:r>
              <a:rPr lang="th-TH" altLang="en-US" b="1">
                <a:latin typeface="Tahoma" pitchFamily="34" charset="0"/>
                <a:cs typeface="Tahoma" pitchFamily="34" charset="0"/>
                <a:sym typeface="Bebas Neue"/>
              </a:rPr>
              <a:t>พัฒนารัฐบาลดิจิทัล</a:t>
            </a:r>
            <a:endParaRPr lang="en-US" altLang="en-US" b="1">
              <a:latin typeface="Tahoma" pitchFamily="34" charset="0"/>
              <a:cs typeface="Tahoma" pitchFamily="34" charset="0"/>
              <a:sym typeface="Bebas Neue"/>
            </a:endParaRPr>
          </a:p>
        </p:txBody>
      </p:sp>
      <p:sp>
        <p:nvSpPr>
          <p:cNvPr id="12" name="Rectangle 2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8415338" y="5308600"/>
            <a:ext cx="2736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Government Transform for Government Service/Management </a:t>
            </a:r>
          </a:p>
        </p:txBody>
      </p:sp>
      <p:sp>
        <p:nvSpPr>
          <p:cNvPr id="12296" name="Rectangle 23"/>
          <p:cNvSpPr>
            <a:spLocks/>
          </p:cNvSpPr>
          <p:nvPr/>
        </p:nvSpPr>
        <p:spPr bwMode="auto">
          <a:xfrm>
            <a:off x="1022350" y="1766888"/>
            <a:ext cx="281940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</a:pPr>
            <a:r>
              <a:rPr lang="th-TH" altLang="en-US" b="1">
                <a:latin typeface="Tahoma" pitchFamily="34" charset="0"/>
                <a:cs typeface="Tahoma" pitchFamily="34" charset="0"/>
                <a:sym typeface="Lato Light"/>
              </a:rPr>
              <a:t>พัฒนาโครงสร้างพื้นฐาน</a:t>
            </a:r>
            <a:endParaRPr lang="en-US" altLang="en-US" b="1">
              <a:latin typeface="Tahoma" pitchFamily="34" charset="0"/>
              <a:cs typeface="Tahoma" pitchFamily="34" charset="0"/>
              <a:sym typeface="Bebas Neue"/>
            </a:endParaRPr>
          </a:p>
        </p:txBody>
      </p:sp>
      <p:sp>
        <p:nvSpPr>
          <p:cNvPr id="14" name="Rectangle 2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806575" y="2070100"/>
            <a:ext cx="2549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Infrastructure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Smart Cities</a:t>
            </a:r>
          </a:p>
        </p:txBody>
      </p:sp>
      <p:sp>
        <p:nvSpPr>
          <p:cNvPr id="12298" name="Rectangle 23"/>
          <p:cNvSpPr>
            <a:spLocks/>
          </p:cNvSpPr>
          <p:nvPr/>
        </p:nvSpPr>
        <p:spPr bwMode="auto">
          <a:xfrm>
            <a:off x="595313" y="3168650"/>
            <a:ext cx="31384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125000"/>
              </a:lnSpc>
            </a:pPr>
            <a:r>
              <a:rPr lang="th-TH" altLang="en-US" b="1">
                <a:latin typeface="Tahoma" pitchFamily="34" charset="0"/>
                <a:cs typeface="Tahoma" pitchFamily="34" charset="0"/>
                <a:sym typeface="Lato Light"/>
              </a:rPr>
              <a:t>ขับเคลื่อนเศรษฐกิจด้วยเทคโนโลยีดิจิทัล</a:t>
            </a:r>
            <a:endParaRPr lang="en-US" altLang="en-US" b="1">
              <a:latin typeface="Tahoma" pitchFamily="34" charset="0"/>
              <a:cs typeface="Tahoma" pitchFamily="34" charset="0"/>
              <a:sym typeface="Lato Light"/>
            </a:endParaRPr>
          </a:p>
        </p:txBody>
      </p:sp>
      <p:sp>
        <p:nvSpPr>
          <p:cNvPr id="16" name="Rectangle 2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44538" y="3711575"/>
            <a:ext cx="29749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SMEs/Digital Manufacturing/Digital Agriculture/Digital Service/Digital Technology and Content Industries</a:t>
            </a:r>
          </a:p>
        </p:txBody>
      </p:sp>
      <p:sp>
        <p:nvSpPr>
          <p:cNvPr id="12300" name="Rectangle 23"/>
          <p:cNvSpPr>
            <a:spLocks/>
          </p:cNvSpPr>
          <p:nvPr/>
        </p:nvSpPr>
        <p:spPr bwMode="auto">
          <a:xfrm>
            <a:off x="1709738" y="5003800"/>
            <a:ext cx="251618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</a:pPr>
            <a:r>
              <a:rPr lang="th-TH" altLang="en-US" b="1">
                <a:latin typeface="Tahoma" pitchFamily="34" charset="0"/>
                <a:cs typeface="Tahoma" pitchFamily="34" charset="0"/>
                <a:sym typeface="Lato Light"/>
              </a:rPr>
              <a:t>สร้างสังคมคุณภาพ</a:t>
            </a:r>
            <a:endParaRPr lang="en-US" altLang="en-US" b="1">
              <a:latin typeface="Tahoma" pitchFamily="34" charset="0"/>
              <a:cs typeface="Tahoma" pitchFamily="34" charset="0"/>
              <a:sym typeface="Bebas Neue"/>
            </a:endParaRPr>
          </a:p>
        </p:txBody>
      </p:sp>
      <p:sp>
        <p:nvSpPr>
          <p:cNvPr id="18" name="Rectangle 2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2457450" y="5399088"/>
            <a:ext cx="23733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Community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Learning &amp; Knowledge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Health</a:t>
            </a:r>
          </a:p>
        </p:txBody>
      </p:sp>
      <p:cxnSp>
        <p:nvCxnSpPr>
          <p:cNvPr id="19" name="Elbow Connector 2">
            <a:extLst>
              <a:ext uri="{FF2B5EF4-FFF2-40B4-BE49-F238E27FC236}"/>
            </a:extLst>
          </p:cNvPr>
          <p:cNvCxnSpPr>
            <a:cxnSpLocks/>
            <a:endCxn id="12296" idx="3"/>
          </p:cNvCxnSpPr>
          <p:nvPr/>
        </p:nvCxnSpPr>
        <p:spPr bwMode="auto">
          <a:xfrm rot="10800000">
            <a:off x="3841750" y="1898650"/>
            <a:ext cx="1466850" cy="404813"/>
          </a:xfrm>
          <a:prstGeom prst="bentConnector3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Elbow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 rot="10800000">
            <a:off x="3176588" y="3168650"/>
            <a:ext cx="1438275" cy="446088"/>
          </a:xfrm>
          <a:prstGeom prst="bentConnector3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Elbow Connector 34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 rot="10800000">
            <a:off x="7685088" y="3559175"/>
            <a:ext cx="711200" cy="82550"/>
          </a:xfrm>
          <a:prstGeom prst="bentConnector3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Elbow Connector 36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 rot="10800000">
            <a:off x="6891338" y="4933950"/>
            <a:ext cx="1203325" cy="133350"/>
          </a:xfrm>
          <a:prstGeom prst="bentConnector3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Oval 23">
            <a:extLst>
              <a:ext uri="{FF2B5EF4-FFF2-40B4-BE49-F238E27FC236}"/>
            </a:extLst>
          </p:cNvPr>
          <p:cNvSpPr/>
          <p:nvPr/>
        </p:nvSpPr>
        <p:spPr bwMode="auto">
          <a:xfrm>
            <a:off x="5192713" y="2236788"/>
            <a:ext cx="731837" cy="73183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21920" tIns="60960" rIns="121920" bIns="60960"/>
          <a:lstStyle/>
          <a:p>
            <a:pPr algn="ctr" defTabSz="1219170" eaLnBrk="1" hangingPunct="1">
              <a:defRPr/>
            </a:pPr>
            <a:endParaRPr lang="en-US" sz="7466">
              <a:latin typeface="RSU" panose="02000506040000020003" pitchFamily="2" charset="-34"/>
              <a:ea typeface="ヒラギノ角ゴ ProN W3" charset="0"/>
              <a:cs typeface="RSU" panose="02000506040000020003" pitchFamily="2" charset="-34"/>
              <a:sym typeface="Gill Sans" charset="0"/>
            </a:endParaRPr>
          </a:p>
        </p:txBody>
      </p:sp>
      <p:sp>
        <p:nvSpPr>
          <p:cNvPr id="25" name="Oval 24">
            <a:extLst>
              <a:ext uri="{FF2B5EF4-FFF2-40B4-BE49-F238E27FC236}"/>
            </a:extLst>
          </p:cNvPr>
          <p:cNvSpPr/>
          <p:nvPr/>
        </p:nvSpPr>
        <p:spPr bwMode="auto">
          <a:xfrm>
            <a:off x="6926263" y="3238500"/>
            <a:ext cx="731837" cy="73342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21920" tIns="60960" rIns="121920" bIns="60960"/>
          <a:lstStyle/>
          <a:p>
            <a:pPr algn="ctr" defTabSz="1219170" eaLnBrk="1" hangingPunct="1">
              <a:defRPr/>
            </a:pPr>
            <a:endParaRPr lang="en-US" sz="7466">
              <a:latin typeface="RSU" panose="02000506040000020003" pitchFamily="2" charset="-34"/>
              <a:ea typeface="ヒラギノ角ゴ ProN W3" charset="0"/>
              <a:cs typeface="RSU" panose="02000506040000020003" pitchFamily="2" charset="-34"/>
              <a:sym typeface="Gill Sans" charset="0"/>
            </a:endParaRPr>
          </a:p>
        </p:txBody>
      </p:sp>
      <p:sp>
        <p:nvSpPr>
          <p:cNvPr id="27" name="Oval 26">
            <a:extLst>
              <a:ext uri="{FF2B5EF4-FFF2-40B4-BE49-F238E27FC236}"/>
            </a:extLst>
          </p:cNvPr>
          <p:cNvSpPr/>
          <p:nvPr/>
        </p:nvSpPr>
        <p:spPr bwMode="auto">
          <a:xfrm>
            <a:off x="6354763" y="4227513"/>
            <a:ext cx="731837" cy="73183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21920" tIns="60960" rIns="121920" bIns="60960"/>
          <a:lstStyle/>
          <a:p>
            <a:pPr algn="ctr" defTabSz="1219170" eaLnBrk="1" hangingPunct="1">
              <a:defRPr/>
            </a:pPr>
            <a:endParaRPr lang="en-US" sz="7466">
              <a:latin typeface="RSU" panose="02000506040000020003" pitchFamily="2" charset="-34"/>
              <a:ea typeface="ヒラギノ角ゴ ProN W3" charset="0"/>
              <a:cs typeface="RSU" panose="02000506040000020003" pitchFamily="2" charset="-34"/>
              <a:sym typeface="Gill Sans" charset="0"/>
            </a:endParaRPr>
          </a:p>
        </p:txBody>
      </p:sp>
      <p:sp>
        <p:nvSpPr>
          <p:cNvPr id="28" name="Oval 27">
            <a:extLst>
              <a:ext uri="{FF2B5EF4-FFF2-40B4-BE49-F238E27FC236}"/>
            </a:extLst>
          </p:cNvPr>
          <p:cNvSpPr/>
          <p:nvPr/>
        </p:nvSpPr>
        <p:spPr bwMode="auto">
          <a:xfrm>
            <a:off x="5191125" y="4244975"/>
            <a:ext cx="733425" cy="73183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21920" tIns="60960" rIns="121920" bIns="60960"/>
          <a:lstStyle/>
          <a:p>
            <a:pPr algn="ctr" defTabSz="1219170" eaLnBrk="1" hangingPunct="1">
              <a:defRPr/>
            </a:pPr>
            <a:endParaRPr lang="en-US" sz="7466">
              <a:latin typeface="RSU" panose="02000506040000020003" pitchFamily="2" charset="-34"/>
              <a:ea typeface="ヒラギノ角ゴ ProN W3" charset="0"/>
              <a:cs typeface="RSU" panose="02000506040000020003" pitchFamily="2" charset="-34"/>
              <a:sym typeface="Gill Sans" charset="0"/>
            </a:endParaRPr>
          </a:p>
        </p:txBody>
      </p:sp>
      <p:sp>
        <p:nvSpPr>
          <p:cNvPr id="29" name="Oval 28">
            <a:extLst>
              <a:ext uri="{FF2B5EF4-FFF2-40B4-BE49-F238E27FC236}"/>
            </a:extLst>
          </p:cNvPr>
          <p:cNvSpPr/>
          <p:nvPr/>
        </p:nvSpPr>
        <p:spPr bwMode="auto">
          <a:xfrm>
            <a:off x="4614863" y="3249613"/>
            <a:ext cx="731837" cy="73183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21920" tIns="60960" rIns="121920" bIns="60960"/>
          <a:lstStyle/>
          <a:p>
            <a:pPr algn="ctr" defTabSz="1219170" eaLnBrk="1" hangingPunct="1">
              <a:defRPr/>
            </a:pPr>
            <a:endParaRPr lang="en-US" sz="7466">
              <a:latin typeface="RSU" panose="02000506040000020003" pitchFamily="2" charset="-34"/>
              <a:ea typeface="ヒラギノ角ゴ ProN W3" charset="0"/>
              <a:cs typeface="RSU" panose="02000506040000020003" pitchFamily="2" charset="-34"/>
              <a:sym typeface="Gill Sans" charset="0"/>
            </a:endParaRPr>
          </a:p>
        </p:txBody>
      </p:sp>
      <p:pic>
        <p:nvPicPr>
          <p:cNvPr id="12311" name="Picture 3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3390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2100" y="4456113"/>
            <a:ext cx="3714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4" descr="Image result for digital infrastructure icon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289550" y="2309813"/>
            <a:ext cx="5349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7888" y="3305175"/>
            <a:ext cx="6016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Elbow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 rot="10800000" flipV="1">
            <a:off x="3841750" y="4910138"/>
            <a:ext cx="1504950" cy="185737"/>
          </a:xfrm>
          <a:prstGeom prst="bentConnector3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316" name="Picture 8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7163" y="437673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45">
            <a:extLst>
              <a:ext uri="{FF2B5EF4-FFF2-40B4-BE49-F238E27FC236}"/>
            </a:extLst>
          </p:cNvPr>
          <p:cNvSpPr/>
          <p:nvPr/>
        </p:nvSpPr>
        <p:spPr bwMode="auto">
          <a:xfrm>
            <a:off x="6384925" y="2251075"/>
            <a:ext cx="731838" cy="73183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21920" tIns="60960" rIns="121920" bIns="60960"/>
          <a:lstStyle/>
          <a:p>
            <a:pPr algn="ctr" defTabSz="1219170" eaLnBrk="1" hangingPunct="1">
              <a:defRPr/>
            </a:pPr>
            <a:endParaRPr lang="en-US" sz="7466">
              <a:latin typeface="RSU" panose="02000506040000020003" pitchFamily="2" charset="-34"/>
              <a:ea typeface="ヒラギノ角ゴ ProN W3" charset="0"/>
              <a:cs typeface="RSU" panose="02000506040000020003" pitchFamily="2" charset="-34"/>
              <a:sym typeface="Gill Sans" charset="0"/>
            </a:endParaRPr>
          </a:p>
        </p:txBody>
      </p:sp>
      <p:pic>
        <p:nvPicPr>
          <p:cNvPr id="12318" name="Picture 10" descr="Image result for ะพีหะ ic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57950" y="2312988"/>
            <a:ext cx="582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Elbow Connector 34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 rot="10800000" flipV="1">
            <a:off x="6996113" y="1995488"/>
            <a:ext cx="1192212" cy="317500"/>
          </a:xfrm>
          <a:prstGeom prst="bentConnector3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320" name="Rectangle 23"/>
          <p:cNvSpPr>
            <a:spLocks/>
          </p:cNvSpPr>
          <p:nvPr/>
        </p:nvSpPr>
        <p:spPr bwMode="auto">
          <a:xfrm>
            <a:off x="8299450" y="1820863"/>
            <a:ext cx="2493963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</a:pPr>
            <a:r>
              <a:rPr lang="th-TH" altLang="en-US" b="1">
                <a:latin typeface="Tahoma" pitchFamily="34" charset="0"/>
                <a:cs typeface="Tahoma" pitchFamily="34" charset="0"/>
                <a:sym typeface="Lato Light"/>
              </a:rPr>
              <a:t>สร้างความเชื่อมั่น</a:t>
            </a:r>
            <a:endParaRPr lang="en-US" altLang="en-US" b="1">
              <a:latin typeface="Tahoma" pitchFamily="34" charset="0"/>
              <a:cs typeface="Tahoma" pitchFamily="34" charset="0"/>
              <a:sym typeface="Bebas Neue"/>
            </a:endParaRPr>
          </a:p>
        </p:txBody>
      </p:sp>
      <p:sp>
        <p:nvSpPr>
          <p:cNvPr id="52" name="Rectangle 2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8562975" y="2214563"/>
            <a:ext cx="2439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Digital Law &amp; Regulation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H Sarabun New" panose="020B0500040200020003" pitchFamily="34" charset="-34"/>
                <a:ea typeface="DB Ozone X" charset="0"/>
                <a:cs typeface="TH Sarabun New" panose="020B0500040200020003" pitchFamily="34" charset="-34"/>
                <a:sym typeface="Lato Light" charset="0"/>
              </a:rPr>
              <a:t>Cyber Security</a:t>
            </a:r>
          </a:p>
        </p:txBody>
      </p:sp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1B24-1C45-4592-92E5-03A85C72502E}" type="slidenum">
              <a:rPr lang="en-US"/>
              <a:pPr/>
              <a:t>7</a:t>
            </a:fld>
            <a:endParaRPr lang="en-US"/>
          </a:p>
        </p:txBody>
      </p:sp>
      <p:pic>
        <p:nvPicPr>
          <p:cNvPr id="12323" name="Picture 3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04513" y="317500"/>
            <a:ext cx="1319212" cy="5905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0" y="188913"/>
            <a:ext cx="12192000" cy="8413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การพัฒนาประเทศไทยสู่สมาร์ทเนชั่นได้อย่างไร?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/>
            </a:extLst>
          </p:cNvPr>
          <p:cNvGraphicFramePr/>
          <p:nvPr/>
        </p:nvGraphicFramePr>
        <p:xfrm>
          <a:off x="-811211" y="1777520"/>
          <a:ext cx="4876005" cy="351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/>
            </a:extLst>
          </p:cNvPr>
          <p:cNvGraphicFramePr/>
          <p:nvPr/>
        </p:nvGraphicFramePr>
        <p:xfrm>
          <a:off x="3105701" y="1796268"/>
          <a:ext cx="5170393" cy="351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>
            <a:extLst>
              <a:ext uri="{FF2B5EF4-FFF2-40B4-BE49-F238E27FC236}"/>
            </a:extLst>
          </p:cNvPr>
          <p:cNvGraphicFramePr/>
          <p:nvPr/>
        </p:nvGraphicFramePr>
        <p:xfrm>
          <a:off x="7087395" y="1803266"/>
          <a:ext cx="4964111" cy="351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342" name="Picture 6" descr="Image result for innovative idea ic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14513" y="23098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Image result for data center icon"/>
          <p:cNvPicPr>
            <a:picLocks noChangeAspect="1" noChangeArrowheads="1"/>
          </p:cNvPicPr>
          <p:nvPr/>
        </p:nvPicPr>
        <p:blipFill>
          <a:blip r:embed="rId15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063750" y="3325813"/>
            <a:ext cx="6429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Image result for digital tools ico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55788" y="4351338"/>
            <a:ext cx="417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Image result for people success ic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73738" y="223837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8" descr="Image result for matching icon"/>
          <p:cNvPicPr>
            <a:picLocks noChangeAspect="1" noChangeArrowheads="1"/>
          </p:cNvPicPr>
          <p:nvPr/>
        </p:nvPicPr>
        <p:blipFill>
          <a:blip r:embed="rId18">
            <a:grayscl/>
            <a:biLevel thresh="50000"/>
          </a:blip>
          <a:srcRect/>
          <a:stretch>
            <a:fillRect/>
          </a:stretch>
        </p:blipFill>
        <p:spPr bwMode="auto">
          <a:xfrm>
            <a:off x="6203950" y="3254375"/>
            <a:ext cx="6032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 descr="Image result for guru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655175" y="2249488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0" descr="Image result for scale up ic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059988" y="3251200"/>
            <a:ext cx="6064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4" descr="Image result for holistic ico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607550" y="4440238"/>
            <a:ext cx="712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6" descr="Image result for smart icon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83275" y="4276725"/>
            <a:ext cx="538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434975" y="5321300"/>
            <a:ext cx="2384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rPr>
              <a:t>BE INNOVATION PUSHER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4433888" y="5321300"/>
            <a:ext cx="2592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rPr>
              <a:t>BE INNOVATION SUPPORTER</a:t>
            </a: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8667750" y="5321300"/>
            <a:ext cx="25923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rPr>
              <a:t>BE INNOVATION COACHER</a:t>
            </a:r>
          </a:p>
        </p:txBody>
      </p:sp>
      <p:sp>
        <p:nvSpPr>
          <p:cNvPr id="14354" name="TextBox 20"/>
          <p:cNvSpPr txBox="1">
            <a:spLocks noChangeArrowheads="1"/>
          </p:cNvSpPr>
          <p:nvPr/>
        </p:nvSpPr>
        <p:spPr bwMode="auto">
          <a:xfrm>
            <a:off x="434975" y="5621338"/>
            <a:ext cx="2384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400" b="1">
                <a:latin typeface="TH Sarabun New" pitchFamily="34" charset="-34"/>
                <a:cs typeface="TH Sarabun New" pitchFamily="34" charset="-34"/>
              </a:rPr>
              <a:t>เป็นผู้ผลักดัน</a:t>
            </a:r>
          </a:p>
          <a:p>
            <a:pPr algn="ctr" eaLnBrk="1" hangingPunct="1"/>
            <a:r>
              <a:rPr lang="th-TH" altLang="en-US" sz="2400" b="1">
                <a:latin typeface="TH Sarabun New" pitchFamily="34" charset="-34"/>
                <a:cs typeface="TH Sarabun New" pitchFamily="34" charset="-34"/>
              </a:rPr>
              <a:t>อินโนเวชั่น</a:t>
            </a:r>
            <a:endParaRPr lang="en-US" altLang="en-US" sz="2400" b="1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355" name="TextBox 21"/>
          <p:cNvSpPr txBox="1">
            <a:spLocks noChangeArrowheads="1"/>
          </p:cNvSpPr>
          <p:nvPr/>
        </p:nvSpPr>
        <p:spPr bwMode="auto">
          <a:xfrm>
            <a:off x="4537075" y="5621338"/>
            <a:ext cx="2384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400" b="1">
                <a:latin typeface="TH Sarabun New" pitchFamily="34" charset="-34"/>
                <a:cs typeface="TH Sarabun New" pitchFamily="34" charset="-34"/>
              </a:rPr>
              <a:t>เป็นผู้ให้การสนับสนุนด้านอินโนเวชั่น</a:t>
            </a:r>
            <a:endParaRPr lang="en-US" altLang="en-US" sz="2400" b="1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356" name="TextBox 22"/>
          <p:cNvSpPr txBox="1">
            <a:spLocks noChangeArrowheads="1"/>
          </p:cNvSpPr>
          <p:nvPr/>
        </p:nvSpPr>
        <p:spPr bwMode="auto">
          <a:xfrm>
            <a:off x="8770938" y="5621338"/>
            <a:ext cx="2384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en-US" sz="2400" b="1">
                <a:latin typeface="TH Sarabun New" pitchFamily="34" charset="-34"/>
                <a:cs typeface="TH Sarabun New" pitchFamily="34" charset="-34"/>
              </a:rPr>
              <a:t>เป็นโค้ชด้าน</a:t>
            </a:r>
            <a:endParaRPr lang="en-US" altLang="en-US" sz="2400" b="1">
              <a:latin typeface="TH Sarabun New" pitchFamily="34" charset="-34"/>
              <a:cs typeface="TH Sarabun New" pitchFamily="34" charset="-34"/>
            </a:endParaRPr>
          </a:p>
          <a:p>
            <a:pPr algn="ctr" eaLnBrk="1" hangingPunct="1"/>
            <a:r>
              <a:rPr lang="th-TH" altLang="en-US" sz="2400" b="1">
                <a:latin typeface="TH Sarabun New" pitchFamily="34" charset="-34"/>
                <a:cs typeface="TH Sarabun New" pitchFamily="34" charset="-34"/>
              </a:rPr>
              <a:t>อินโนเวชั่น</a:t>
            </a:r>
            <a:endParaRPr lang="en-US" altLang="en-US" sz="2400" b="1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0876-5DC7-497C-A42A-15DEACF8D808}" type="slidenum">
              <a:rPr lang="en-US"/>
              <a:pPr/>
              <a:t>8</a:t>
            </a:fld>
            <a:endParaRPr lang="en-US"/>
          </a:p>
        </p:txBody>
      </p:sp>
      <p:pic>
        <p:nvPicPr>
          <p:cNvPr id="14358" name="Picture 24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704513" y="317500"/>
            <a:ext cx="1319212" cy="5905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rcRect l="3156" t="276" r="2242" b="92271"/>
          <a:stretch>
            <a:fillRect/>
          </a:stretch>
        </p:blipFill>
        <p:spPr bwMode="auto">
          <a:xfrm>
            <a:off x="0" y="6408738"/>
            <a:ext cx="12192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Image result for digital transformation"/>
          <p:cNvPicPr>
            <a:picLocks noChangeAspect="1" noChangeArrowheads="1"/>
          </p:cNvPicPr>
          <p:nvPr/>
        </p:nvPicPr>
        <p:blipFill>
          <a:blip r:embed="rId3"/>
          <a:srcRect l="777" t="-220" r="487" b="-2"/>
          <a:stretch>
            <a:fillRect/>
          </a:stretch>
        </p:blipFill>
        <p:spPr bwMode="auto">
          <a:xfrm>
            <a:off x="1006475" y="0"/>
            <a:ext cx="101711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-7938" y="5715000"/>
            <a:ext cx="12199938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มุมมองต่อ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อุตสาหกรรม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S-Curve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โดยความพร้อมของไทย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ต่อการพัฒนาสู่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อุตสาหกรรมอนาคต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1159</Words>
  <Application>Microsoft Office PowerPoint</Application>
  <PresentationFormat>Custom</PresentationFormat>
  <Paragraphs>230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Calibri</vt:lpstr>
      <vt:lpstr>Arial</vt:lpstr>
      <vt:lpstr>Calibri Light</vt:lpstr>
      <vt:lpstr>TH SarabunPSK</vt:lpstr>
      <vt:lpstr>TH Sarabun New</vt:lpstr>
      <vt:lpstr>Angsana New</vt:lpstr>
      <vt:lpstr>Tahoma</vt:lpstr>
      <vt:lpstr>RSU</vt:lpstr>
      <vt:lpstr>Lato Light</vt:lpstr>
      <vt:lpstr>Bebas Neue</vt:lpstr>
      <vt:lpstr>DB Ozone X</vt:lpstr>
      <vt:lpstr>ヒラギノ角ゴ ProN W3</vt:lpstr>
      <vt:lpstr>Gill Sans</vt:lpstr>
      <vt:lpstr>Aqua Grotesque</vt:lpstr>
      <vt:lpstr>Cordia New</vt:lpstr>
      <vt:lpstr>Office Theme</vt:lpstr>
      <vt:lpstr>Microsoft Excel Chart</vt:lpstr>
      <vt:lpstr>Slide 1</vt:lpstr>
      <vt:lpstr>Slide 2</vt:lpstr>
      <vt:lpstr>Slide 3</vt:lpstr>
      <vt:lpstr>Country Income Groups (World Bank Classification)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Vunnaporn</dc:creator>
  <cp:lastModifiedBy>Mdes</cp:lastModifiedBy>
  <cp:revision>24</cp:revision>
  <cp:lastPrinted>2018-08-29T09:45:49Z</cp:lastPrinted>
  <dcterms:created xsi:type="dcterms:W3CDTF">2018-08-22T08:17:58Z</dcterms:created>
  <dcterms:modified xsi:type="dcterms:W3CDTF">2018-08-30T05:52:35Z</dcterms:modified>
</cp:coreProperties>
</file>