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08" r:id="rId3"/>
    <p:sldId id="309" r:id="rId4"/>
    <p:sldId id="330" r:id="rId5"/>
    <p:sldId id="332" r:id="rId6"/>
    <p:sldId id="333" r:id="rId7"/>
    <p:sldId id="334" r:id="rId8"/>
    <p:sldId id="339" r:id="rId9"/>
    <p:sldId id="34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26215E"/>
    <a:srgbClr val="8CB9E2"/>
    <a:srgbClr val="0A6CAB"/>
    <a:srgbClr val="0D59E5"/>
    <a:srgbClr val="004CA0"/>
    <a:srgbClr val="46B3DA"/>
    <a:srgbClr val="000000"/>
    <a:srgbClr val="56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445" autoAdjust="0"/>
  </p:normalViewPr>
  <p:slideViewPr>
    <p:cSldViewPr snapToGrid="0">
      <p:cViewPr varScale="1">
        <p:scale>
          <a:sx n="67" d="100"/>
          <a:sy n="67" d="100"/>
        </p:scale>
        <p:origin x="189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65F26-5AC3-4FA9-860E-D098DF02D7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F612C-C868-410B-B711-91F5FE44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38C-C0A1-4092-8792-C071F6BF9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th-T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โครงการจัด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และสัมมนาระหว่างศูนย์สร้างสรรค์งานออกแบบ เชียงใหม่ ร่วมกับศูนย์สร้างสรรค์งานออกแบบ เชียงใหม่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TCDC)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และใจบ้านสตูดิโอ ภายใต้หัวข้อเรื่อง การออกแบบ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Mobility Lab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เพื่อจัดกิจกรรมส่งเสริมกระบวนการคิดเชิงออกแบบ ในด้านลอจิสติกส์และการเคลื่อนย้ายของคน 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TCDC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จังหวัด เชียงใหม่ โดยมี ดร. พีระพันธ์ จิตราภิรมย์ จากสมาคม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ATPER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ร่วมเป็นวิทยากร ซึ่งจากการจัดโครงการในครั้งนี้ทำให้เกิดการแลกเปลี่ยนองค์ความรู้และขยายความร่วมมือด้าน วทน. จากสหภาพยุโรปสู่ประเทศไทย ด้านการออกแบบระบบคมนาคม ที่มีการนำความรู้ทางด้าน วทน. มาใช้ และก่อให้เกิดการนำไปประยุกต์ใช้กับโครงการที่เป็นรูปธรรมต่อไปในอนาคต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การจัดการประชุม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Next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Smart Community through STI Collaboration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โดย กระทรวงวิทยาศาสตร์และเทคโนโลยี เป็นเจ้าภาพในการจัดการประชุมครั้งนี้ ซึ่งมีวัตถุประสงค์เพื่อการแสวงหาความร่วมมือทางด้าน วทน. ระหว่างสหภาพยุโรปและประชาคมอาเซียนที่มีความสัมพันธ์ยาวนานถึง 40 ปี รวมทั้งเพื่อส่งเสริมความสัมพันธ์ระหว่างกลุ่มประเทศสมาชิกและประเทศคู่เจรจา โดยทั้งนี้ สำนักงานที่ปรึกษาวิทยาศาสตร์และเทคโนโลยี ณ กรุงบรัสเซลส์ ร่วมมือกับวิทยากรจากสมาคมนักวิชาชีพไทยในภูมิภาคยุโรป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ATPER)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ในการดำเนินกิจกรรมการถ่ายทอดประสบการณ์ องค์ความรู้ด้านวทน. และเทคโนโลยีจากสหภาพยุโรปสู่ประเทศไทย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38C-C0A1-4092-8792-C071F6BF98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</a:t>
            </a:r>
            <a:r>
              <a:rPr lang="th-T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กิจกรรมการจัดการประชุมเชิงปฏิบัติการ 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เรื่องการพัฒนาและประยุกต์เทคโนโลยีอุตสาหกรรม 4.0 ในประเทศไทย โดยผู้เชี่ยวชาญจากสมาคมนักวิชาชีพไทยในภูมิภาคยุโรป ณ ห้องประชุม ของสำนักงานปลัดกระทรวงวิทยาศาสตร์และเทคโนโลยีซึ่งวัตถุประสงค์หลักของการประชุมเชิงปฏิบัติการนี้ คือการให้ข้อมูลหน่วยงานในประเทศ เพื่อทำความเข้าใจในเทคโนโลยีอุตสาหกรรม 4.0 และให้ทราบถึงข้อจำกัดที่เกี่ยวข้องในการปรับตัวเข้ากับอุตสาหกรรม 4.0 และยังรวมไปถึงการรับมือกับสังคมที่เคลื่อนตัวเข้าสู่การกลายเป็นดิจิทัล 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Digitalization)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นอกจากนี้ผู้เข้าร่วมงานยังสามารถแลกเปลี่ยนความคิดเห็น ร่วมริเริ่มพัฒนาและประยุกต์ใช้เทคโนโลยีอุตสาหกรรม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ในงานเฉพาะทางด้านต่างๆ เพื่อริเริ่มโครงการพัฒนาเทคโนโลยีอุตสาหกรรม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ในด้านที่มีศักยภาพ ผู้แทนสมาคมนักวิชาชีพไทยในภูมิภาคยุโรปจำนวน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ท่าน ได้แก่ 1.) ดร. กฤษณา รุ่งเรืองศักดิ์ ทอร์ริสสัน อดีตนายสมาคมฯ 2.) ดร.วีรพล เพชรานนท์ 3.) ดร. ศิวานันท์ มิสระ ได้แนะนำกรณีศึกษาของอุตสาหกรรม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ด้านการเพาะเลี้ยงประมงในอนาคต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(Future Aqua)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ในการประยุกต์ใช้กับงานด้านประมง พบว่ามีผู้แทนจากหน่วยงานต่างๆทั้งจากหน่วยงานที่อยู่ภายใต้กระทรวงวิทยาศาสตร์และเทคโนโลยี ได้แก่ สำนักงานพัฒนาวิทยาศาสตร์และเทคโนโลยีแห่งชาติ และหน่วยงานอื่นๆ เช่น มหาวิทยาลัยเกษตรศาสตร์ มหาวิทยาลัยเทคโนโลยีราชมงคลธัญบุรี ได้แจ้งความสนใจที่จะเข้าร่วมโครงการอุตสาหกรรม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ด้านการเพาะเลี้ยงประมงในอนาคต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(Future Aqua)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ต่อไป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38C-C0A1-4092-8792-C071F6BF98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ในทุก ๆ ปี คณะกรรมาธิการยุโรปจะจัดทำ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Scoreboard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เพื่อเป็นตัวชี้วัดถึงผลลัพธ์และศักยภาพด้านนวัตกรรม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Performance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ซึ่งได้มาจากการวิเคราะห์เชิงเปรียบเทียบของประเทศสมาชิกในสหภาพยุโรป รวมไปถึงประเทศอื่น ๆ ในยุโรป โดยจะมีการประเมินถึงจุดอ่อนและจุดแข็งของระบบนวัตกรรมในแต่ละประเทศพร้อมทั้งระบุถึงประเด็นที่แต่ละประเทศควรให้ความสนใจและพัฒนา และเมื่อเดือนมิถุนายน พ.ศ. 2560 คณะกรรมาธิการยุโรปได้รายงานผลลัพธ์และศักยภาพด้านนวัตกรรมของสหภาพยุโรปประจำปี ค.ศ. 2017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Innovation Scoreboard 2016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สำหรับ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Scoreboard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ในปี พ.ศ.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2560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ได้มีการเปลี่ยนแปลงตัวชี้วัดที่ใช้ ทำให้การจัดอันดับในปี พ.ศ. 2560 ไม่สามารถนำไปเปรียบเทียบกับการจัดอันดับในปีที่ผ่าน ๆ มาได้โดยตรง โดยตัวชี้วัดใหม่  ๆ ที่นำมาพิจารณาจะเกี่ยวข้องกับการลงทุนในด้านการเสริมสร้างทักษะ ความพร้อมของเทคโนโลยีดิจิทัล ความเป็นผู้ประกอบการ และ โครงการความร่วมมือด้านนวัตกรรมระหว่างภาครัฐและภาคเอกชน  นอกจากนี้ในการแสดงผลลัพธ์และศักยภาพด้านนวัตกรรม ได้มีการเพิ่มฟังก์ชันใหม่ของกล่องเครื่องมือที่ช่วยให้เปรียบเทียบความแตกต่างเชิงโครงสร้างระหว่างประเทศต่าง ๆ ได้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ในการจัดลำดับประเทศนวัตกรรมในยุโรป คณะกรรมาธิการยุโรปแบ่งหมวดหมู่ เป็น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หมวด ได้แก่ </a:t>
            </a:r>
            <a:r>
              <a:rPr lang="th-T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S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th-T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ผู้นำนวัตกรรม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leaders)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ซึ่งมีค่าผลลัพธ์และศักยภาพด้านนวัตกรรมสูงกว่าค่าเฉลี่ยด้านนวัตกรรมของสหภาพยุโรปประมาณร้อยละ 20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th-T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ผู้สร้างสรรค์นวัตกรรมระดับสูง (</a:t>
            </a:r>
            <a:r>
              <a:rPr lang="en-S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innovators)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ซึ่งมีค่าผลลัพธ์และศักยภาพด้านนวัตกรรมใกล้เคียงกับค่าเฉลี่ยด้านนวัตกรรมของสหภาพยุโรป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th-T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ผู้สร้างสรรค์นวัตกรรมระดับกลาง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innovators)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ซึ่งมีค่าผลลัพธ์และศักยภาพด้านนวัตกรรมต่ำกว่าค่าเฉลี่ยด้านนวัตกรรมของสหภาพยุโรป โดยอยู่ที่ประมาณร้อยละ 50 ถึง 90 ของค่าเฉลี่ยด้านนวัตกรรมของสหภาพยุโรป และ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th-T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ผู้สร้างสรรค์นวัตกรรมพอประมาณ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modest innovators)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ซึ่งมีค่าผลลัพธ์และศักยภาพด้านนวัตกรรมต่ำกว่าค่าเฉลี่ยด้านนวัตกรรมของสหภาพยุโรป โดยอยู่จะต่ำกว่าร้อยละ 50 ของค่าเฉลี่ยด้านนวัตกรรมของสหภาพยุโรป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ผลของการจัด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Scoreboard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ในปี พ.ศ.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2560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ชี้ให้เห็นว่า ประสิทธิผลด้านนวัตกรรมของสหภาพยุโรปได้พัฒนขึ้นจากปีที่แล้ว เนื่องมาจากปัจจัยดังนี้ คือ  ทรัพยากรมนุษย์ สภาวะแวดล้อมที่เอื้อต่อการพัฒนานวัตกรรม การลงทุนโดยใช้ทรัพยากรและต้นทุนของตนเอง และระบบการวิจัยที่น่าดึงดูด ถึงแม้ว่าประสิทธิผลด้านนวัตกรรมจะเพิ่มขึ้นใน 15 ประเทศทั่วสหภาพยุโรป แต่ก็ยังมีความเหลื่อมล้ำอยู่พอสมควรระหว่างประเทศสมาชิกของสหภาพยุโรป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ในปีนี้ประเทศสวีเดนก็ยังเป็นผู้นำด้านนวัตกรรมในสหภาพยุโรป ตามมาด้วยประเทศเดนมาร์ก ฟินแลนด์ เนเธอร์แลนด์ สหราชอาณาจักร และ สหพันธรัฐเยอรมนี ตามลำดับ ส่วนประเทศที่มีการพัฒนาด้านนวัตกรรมอย่างก้าวกระโดดได้แก่ ประเทศลิทัวเนีย มอลตา สหราชอาณาจักร เนเธอร์แลนด์ และออสเตรีย โดยเหล่าประเทศที่ถูกจัดให้เป็นผู้นำนวัตกรรม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leaders)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และผู้สร้างสรรค์นวัตกรรมระดับสูง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innovators)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ซึ่งมีจุดแข็งเชิงนวัตกรรมแตกต่างกันดังนี้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ประเทศสวีเดนนั้นเป็นผู้นำเชิงนวัตกรรมในสหภาพยุโรปในด้านทรัพยากรมนุษย์และคุณภาพของการวิจัยทางวิชาการ ประเทศเดนมาร์กเป็นผู้นำด้านคุณภาพของทรัพยากรมนุษย์ และสภาพแวดล้อมที่เอื้ออำนวยต่อการรังสรรค์นวัตกรรม ประเทศลักเซมเบิร์กเป็นผู้นำด้านระบบการวิจัยที่น่าสนใจสามารถดึงดูดนักวิจัยจากประเทศต่างๆและมีระบบการขึ้นทะเบียนทรัพย์สินทางปัญญา ประเทศฟินแลนด์เป็นผู้นำในด้านกรอบการดำเนินงานด้านการเงิน ประเทศเยอรมันเป็นผู้นำในด้านการลงทุนของบริษัทเอกชนในการพัฒนานวัตกรรม ประเทศเบลเยียมเป็นผู้นำในด้านการสร้างเครือข่ายและความร่วมมือด้านนวัตกรรม และประเทศไอร์แลนด์เป็นผู้นำในด้านการพัฒนานวัตกรรมของวิสาหกิจขนาดกลางและขนาดย่อม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เมื่อพิจารณาในระดับโลกประสิทธิผลทางนวัตกรรมของสหภาพยุโรปกำลังเทียบเท่าของประเทศแคนาดา และสหรัฐอเมริกา ในขณะที่ประเทศญี่ปุ่นและเกาหลีใต้มีการพัฒนาด้านนวัตกรรมได้เร็วกว่าสหภาพยุโรป และประเทศจีนเป็นประเทศที่มีความก้าวหน้าด้านนวัตกรรมอย่างรวดเร็วที่สุดเมื่อเทียบกับประเทศอื่น ๆ ทั่วโลก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นาง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Elzbieta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Bienkowska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กรรมาธิการยุโรปด้านการค้าภายใน อุตสาหกรรม ความเป็นผู้ประกอบการ และวิสาหกิจขนาดกลางและขนาดย่อมได้กล่าวว่า อุตสาหกรรมของสหภาพยุโรปนั้นมีการพัฒนานวัตกรรมใหม่ ๆ อย่างต่อเนื่อง แต่ก็ยังตามหลังประเทศผู้นำด้านนวัตกรรมของโลกหลาย ๆ ประเทศ ในยุคโลกาภิวัฒน์ที่เทคโนโลยีมีการเปลี่ยนแปลงอย่างรวดเร็ว นวัตกรรมยังจะเป็นปัจจัยสำคัญที่นำความมั่งคั่งมาสู่ประชาชน และช่วยขยายเศรษฐกิจของยุโรปให้กว้างขวางมากยิ่งขึ้น การริเริ่มของคณะกรรมาธิการยุโรปในการจัดตั้งบริษัท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แผนงานใหม่ ๆ ด้านการส่งเสริมทักษะนั้นมีจุดมุ่งหมายเพื่อพัฒนาระบบนิเวศที่เอื้อต่อการเติบโตของนวัตกรรม</a:t>
            </a:r>
            <a:b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ต่าง ๆ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นาย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Carlos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กรรมาธิการยุโรปด้านการวิจัย วิทยาศาสตร์ และนวัตกรรมได้กล่าวว่า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Scoreboard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ชี้ให้เห็นว่าประเทศในยุโรปยังจำเป็นที่จะต้องพัฒนาประสิทธิผลทางการวิจัยและการรังสรรค์นวัตกรรม ด้วยเหตุนี้คณะกรรมาธิการยุโรปจึงพยายามสนับสนุนผู้คิดค้นนวัตกรรมใหม่ ๆ ผ่านสภานวัตกรรมแห่งยุโรป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Innovation Council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ภายใต้กรอบโครงการความร่วมมือด้านการวิจัยและนวัตกรรมของสหภาพยุโรปที่ชื่อว่า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38C-C0A1-4092-8792-C071F6BF98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38C-C0A1-4092-8792-C071F6BF98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FB161-339F-419F-A919-E7AEBECD2E6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EA7E-11A4-46A7-852D-E99BF99DA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304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0"/>
            <a:ext cx="5181600" cy="687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5280" y="310125"/>
            <a:ext cx="4739640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558ED5"/>
                </a:solidFill>
              </a:rPr>
              <a:t>Office of Science and Technology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558ED5"/>
                </a:solidFill>
              </a:rPr>
              <a:t>Royal Thai Embassy, Brussels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558ED5"/>
                </a:solidFill>
              </a:rPr>
              <a:t>Mission of Thailand to EU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73548" y="2306866"/>
            <a:ext cx="47396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/>
              <a:t>Dr. Manop Sittidech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ดร. มาณพ สิทธิเดช</a:t>
            </a:r>
            <a:br>
              <a:rPr lang="en-US" sz="2000" b="1" dirty="0">
                <a:solidFill>
                  <a:srgbClr val="558ED5"/>
                </a:solidFill>
              </a:rPr>
            </a:br>
            <a:r>
              <a:rPr lang="en-US" sz="2000" dirty="0"/>
              <a:t>Minister Counsellor/Director</a:t>
            </a:r>
            <a:br>
              <a:rPr lang="en-US" sz="2000" dirty="0"/>
            </a:br>
            <a:r>
              <a:rPr lang="en-US" sz="2000" dirty="0"/>
              <a:t>E-mail: manop.sttidech@thaiscience.eu</a:t>
            </a:r>
          </a:p>
        </p:txBody>
      </p:sp>
      <p:pic>
        <p:nvPicPr>
          <p:cNvPr id="9" name="Picture 2" descr="logo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12807"/>
            <a:ext cx="1463234" cy="1357438"/>
          </a:xfrm>
          <a:prstGeom prst="ellipse">
            <a:avLst/>
          </a:prstGeom>
          <a:noFill/>
          <a:ln w="38100" algn="in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3548" y="4296398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dirty="0"/>
              <a:t>Contact:</a:t>
            </a:r>
            <a:br>
              <a:rPr lang="en-US" b="1" dirty="0">
                <a:solidFill>
                  <a:srgbClr val="558ED5"/>
                </a:solidFill>
              </a:rPr>
            </a:br>
            <a:r>
              <a:rPr lang="en-US" dirty="0"/>
              <a:t>Tel: +32 (02) 675 0797</a:t>
            </a:r>
            <a:br>
              <a:rPr lang="en-US" dirty="0"/>
            </a:br>
            <a:r>
              <a:rPr lang="en-US" dirty="0"/>
              <a:t>E-mail: info@thaiscience.eu</a:t>
            </a:r>
            <a:br>
              <a:rPr lang="en-US" dirty="0"/>
            </a:br>
            <a:r>
              <a:rPr lang="en-US" dirty="0"/>
              <a:t>Website: www.thaiscience.eu</a:t>
            </a:r>
          </a:p>
        </p:txBody>
      </p:sp>
    </p:spTree>
    <p:extLst>
      <p:ext uri="{BB962C8B-B14F-4D97-AF65-F5344CB8AC3E}">
        <p14:creationId xmlns:p14="http://schemas.microsoft.com/office/powerpoint/2010/main" val="218179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5463" y="2895600"/>
            <a:ext cx="9296400" cy="1524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861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21706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8229600" cy="2240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itchFamily="18" charset="0"/>
              </a:rPr>
              <a:t>Mission of OSTC Brussels</a:t>
            </a:r>
          </a:p>
        </p:txBody>
      </p:sp>
      <p:pic>
        <p:nvPicPr>
          <p:cNvPr id="1026" name="Picture 2" descr="logo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514"/>
            <a:ext cx="914400" cy="848286"/>
          </a:xfrm>
          <a:prstGeom prst="ellipse">
            <a:avLst/>
          </a:prstGeom>
          <a:noFill/>
          <a:ln w="38100" algn="in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7730"/>
            <a:ext cx="1828959" cy="1889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3" y="2821366"/>
            <a:ext cx="1676545" cy="1889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4" y="4312750"/>
            <a:ext cx="1676545" cy="18899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09800" y="3249656"/>
            <a:ext cx="6477000" cy="116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แสวงหาความร่วมมือในการวิจัย พัฒนา และการประยุกต์ใช้ผลการวิจัย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กับหน่วยงานและสมาคมนักวิชาชีพไทยในประเทศยุโรป และประสานกับหน่วยงานในประเทศไทยเพื่อผลักดันให้เกิดความร่วมมือในการพัฒนา ซึ่งจะส่งผลต่อการพัฒนาการผลิต การบริการ การจ้างงาน สังคมและเศรษฐกิจของไทย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09800" y="4724400"/>
            <a:ext cx="6477000" cy="116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เฝ้าติดตาม วิเคราะห์และจัดทำแนวทาง ข้อเสนอแนะนโยบาย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มาตรการในการพัฒนาวิทยาศาสตร์เทคโนโลยี และนวัตกรรม จากตัวอย่างความสำเร็จของประเทศในยุโรปเสนอต่อกระทรวงวิทยาศาสตร์และเทคโนโลยีและหน่วยงานอื่นๆ เพื่อเป็นแนวทางการพัฒนาวิทยาศาสตร์ เทคโนโลยี และนวัตกรรม และเตรียมความพร้อมการสร้างความสามารถในการแข่งขันในช่วง 5-10 ปีข้างหน้า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09800" y="1627412"/>
            <a:ext cx="6477000" cy="1420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ทำหน้าที่ผู้แทนหน่วยงานด้านวิทยาศาสตร์และเทคโนโลยีในประเทศไทย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ในการประชุมที่เกี่ยวข้องกับวิทยาศาสตร์และเทคโนโลยี การเจรจาที่สนับสนุนการส่งออกโดยมีประเด็นด้านวิทยาศาสตร์และเทคโนโลยีเกี่ยวข้องและการทำข้อตกลงระดับประเทศด้านวิทยาศาสตร์และเทคโนโลยี ระหว่างประเทศในยุโรปและประเทศไทย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6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0"/>
            <a:ext cx="8229600" cy="2240280"/>
          </a:xfrm>
        </p:spPr>
      </p:pic>
      <p:pic>
        <p:nvPicPr>
          <p:cNvPr id="1032" name="Picture 8" descr="http://anatomyandphysiologyi.com/wp-content/uploads/2013/05/orbital-model-at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77" y="-155871"/>
            <a:ext cx="9425535" cy="75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25" y="218514"/>
            <a:ext cx="914400" cy="848286"/>
          </a:xfrm>
          <a:prstGeom prst="ellipse">
            <a:avLst/>
          </a:prstGeom>
          <a:noFill/>
          <a:ln w="38100" algn="in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67400"/>
            <a:ext cx="9142858" cy="9906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90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9635" y="-152400"/>
            <a:ext cx="8229600" cy="138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itchFamily="18" charset="0"/>
              </a:rPr>
              <a:t>Cooperating Partners</a:t>
            </a:r>
          </a:p>
        </p:txBody>
      </p:sp>
      <p:pic>
        <p:nvPicPr>
          <p:cNvPr id="1030" name="Picture 6" descr="http://www.most.go.th/main/images/stories/most_do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37" y="858067"/>
            <a:ext cx="1077863" cy="11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9889" y="969548"/>
            <a:ext cx="1895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สำนักความร่วมมือระหว่างประเทศและวิเทศสัมพันธ์ </a:t>
            </a:r>
            <a:r>
              <a:rPr lang="en-SG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br>
              <a:rPr lang="en-SG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สำนักงานปลัดกระทรวงวิทยาศาสตร์และเทคโนโลยี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2" descr="logo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71" y="3048000"/>
            <a:ext cx="1092897" cy="1013877"/>
          </a:xfrm>
          <a:prstGeom prst="ellipse">
            <a:avLst/>
          </a:prstGeom>
          <a:noFill/>
          <a:ln w="38100" algn="in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36" name="Picture 12" descr="http://news.mthai.com/app/uploads/2015/11/602074_407531776008942_82941433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16" y="1125475"/>
            <a:ext cx="1170784" cy="10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163602" y="3382761"/>
            <a:ext cx="1049496" cy="1094933"/>
          </a:xfrm>
          <a:prstGeom prst="ellipse">
            <a:avLst/>
          </a:prstGeom>
          <a:solidFill>
            <a:srgbClr val="29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465" y="3657600"/>
            <a:ext cx="850243" cy="50328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378614" y="2588832"/>
            <a:ext cx="1081781" cy="11286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182" y="2662618"/>
            <a:ext cx="1081781" cy="1128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asef.org/images/stories/partners/OHEC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58" y="2695512"/>
            <a:ext cx="1060737" cy="10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846434" y="4676288"/>
            <a:ext cx="1049496" cy="109493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https://cmuis51.files.wordpress.com/2011/03/nst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8" y="4998265"/>
            <a:ext cx="812325" cy="4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content-mxp1-1.xx.fbcdn.net/v/t1.0-1/c1.0.160.160/p160x160/12647310_178746259159201_8660292295879837227_n.png?oh=f2a3abc9d8ccfcd612c157942a9be4e0&amp;oe=585E20A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16" y="5537000"/>
            <a:ext cx="860411" cy="860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308565" y="1280077"/>
            <a:ext cx="149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ทีมประเทศไทย และสถานเอกอัครราชทูตไทยในยุโรป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1637" y="4543115"/>
            <a:ext cx="175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สมาคมนักวิชาชีพไทยในยุโรป</a:t>
            </a:r>
            <a:b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SG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ATPER</a:t>
            </a:r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43655" y="6040633"/>
            <a:ext cx="2534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เครือข่ายนักเรียนไทยในยุโรป</a:t>
            </a:r>
            <a:r>
              <a:rPr lang="en-SG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(TSAC) 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8925" y="4952792"/>
            <a:ext cx="175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สำนักงานพัฒนาวิทยาศาสตร์และเทคโนโลยีแห่งชาติ (สวทช.)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5727" y="2977086"/>
            <a:ext cx="166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สํานักงานคณะกรรมการ</a:t>
            </a:r>
            <a:b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การอุดมศึกษา</a:t>
            </a:r>
            <a:endParaRPr lang="en-GB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358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9065"/>
          <a:stretch/>
        </p:blipFill>
        <p:spPr>
          <a:xfrm>
            <a:off x="0" y="1"/>
            <a:ext cx="7848600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71800" y="29718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Collaboration with ATPER</a:t>
            </a:r>
            <a:endParaRPr lang="en-US" sz="42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rot="753871">
            <a:off x="6826102" y="4059679"/>
            <a:ext cx="1509823" cy="1509823"/>
          </a:xfrm>
          <a:prstGeom prst="ellipse">
            <a:avLst/>
          </a:prstGeom>
          <a:solidFill>
            <a:srgbClr val="262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o automatic alt text availab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 b="14750"/>
          <a:stretch/>
        </p:blipFill>
        <p:spPr bwMode="auto">
          <a:xfrm rot="753871">
            <a:off x="7054720" y="4480657"/>
            <a:ext cx="1092691" cy="7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5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90858"/>
            <a:ext cx="800100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b="1" dirty="0">
                <a:solidFill>
                  <a:srgbClr val="558ED5"/>
                </a:solidFill>
              </a:rPr>
              <a:t>ATPER Annual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46" y="3668239"/>
            <a:ext cx="3327989" cy="22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9081" r="10697"/>
          <a:stretch/>
        </p:blipFill>
        <p:spPr bwMode="auto">
          <a:xfrm>
            <a:off x="4785739" y="3668239"/>
            <a:ext cx="3255344" cy="2218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ttps://atper.eu/wp-content/uploads/2016/05/ATPER2015-120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44" y="1222358"/>
            <a:ext cx="5055782" cy="20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142" y="3213839"/>
            <a:ext cx="3817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SG" sz="2000" b="1" dirty="0">
                <a:latin typeface="TH SarabunPSK" pitchFamily="34" charset="-34"/>
                <a:cs typeface="TH SarabunPSK" pitchFamily="34" charset="-34"/>
              </a:rPr>
              <a:t>2015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ณ กรุงเบอร์ลิน สหพันธ์สาธารณรัฐเยอรมนี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997" y="5867400"/>
            <a:ext cx="3611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SG" sz="2000" b="1" dirty="0">
                <a:latin typeface="TH SarabunPSK" pitchFamily="34" charset="-34"/>
                <a:cs typeface="TH SarabunPSK" pitchFamily="34" charset="-34"/>
              </a:rPr>
              <a:t>201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SG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ณ กรุงบรัสเซลส์ ราชอาณาจักรเบลเยียม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36993" y="5886357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SG" sz="2000" b="1" dirty="0">
                <a:latin typeface="TH SarabunPSK" pitchFamily="34" charset="-34"/>
                <a:cs typeface="TH SarabunPSK" pitchFamily="34" charset="-34"/>
              </a:rPr>
              <a:t>201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SG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ณ กรุงเวียนนาสาธารณรัฐออสเตรีย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664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4078"/>
            <a:ext cx="3699510" cy="2969895"/>
          </a:xfrm>
          <a:prstGeom prst="rect">
            <a:avLst/>
          </a:prstGeom>
        </p:spPr>
      </p:pic>
      <p:pic>
        <p:nvPicPr>
          <p:cNvPr id="18" name="Picture 17" descr="Image may contain: 2 people, people standing and indoo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3125" r="8331" b="3125"/>
          <a:stretch/>
        </p:blipFill>
        <p:spPr bwMode="auto">
          <a:xfrm>
            <a:off x="1029545" y="1454063"/>
            <a:ext cx="2889617" cy="2169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22158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1) โครงการจัดการประชุมเชิงปฏิบัติการ  (</a:t>
            </a:r>
            <a:r>
              <a:rPr lang="en-SG" sz="2000" dirty="0">
                <a:latin typeface="TH SarabunPSK" pitchFamily="34" charset="-34"/>
                <a:cs typeface="TH SarabunPSK" pitchFamily="34" charset="-34"/>
              </a:rPr>
              <a:t>w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orkshop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และสัมมนา ภายใต้หัวข้อเรื่อง การออกแบบ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Urban Mobility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05375" y="2976899"/>
            <a:ext cx="3933825" cy="3157855"/>
            <a:chOff x="0" y="0"/>
            <a:chExt cx="3934046" cy="31578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34046" cy="31578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9"/>
            <a:stretch/>
          </p:blipFill>
          <p:spPr bwMode="auto">
            <a:xfrm>
              <a:off x="425302" y="446567"/>
              <a:ext cx="3072809" cy="23072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818707" y="4384900"/>
            <a:ext cx="4086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2) การจัดการประชุม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ASEAN Next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2017: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Creating Smart Community through STI Collaboration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955FB-3A6E-43A7-A29D-507A00109233}"/>
              </a:ext>
            </a:extLst>
          </p:cNvPr>
          <p:cNvSpPr txBox="1"/>
          <p:nvPr/>
        </p:nvSpPr>
        <p:spPr>
          <a:xfrm>
            <a:off x="609600" y="4376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558ED5"/>
                </a:solidFill>
                <a:latin typeface="TH SarabunPSK" pitchFamily="34" charset="-34"/>
                <a:cs typeface="TH SarabunPSK" pitchFamily="34" charset="-34"/>
              </a:rPr>
              <a:t>กิจกรรมส่งเสริมการถ่ายทอดความรู้และเทคโนโลยีจากยุโรปสู่ประเทศไทย</a:t>
            </a:r>
            <a:endParaRPr lang="en-US" sz="3200" b="1" dirty="0">
              <a:solidFill>
                <a:srgbClr val="558ED5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49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3006" y="1507832"/>
            <a:ext cx="3594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3) กิจกรรมการจัดการประชุมเชิงปฏิบัติการ (</a:t>
            </a:r>
            <a:r>
              <a:rPr lang="en-GB" sz="2000" dirty="0">
                <a:latin typeface="TH SarabunPSK" pitchFamily="34" charset="-34"/>
                <a:cs typeface="TH SarabunPSK" pitchFamily="34" charset="-34"/>
              </a:rPr>
              <a:t>workshop)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เรื่องการพัฒนาและประยุกต์เทคโนโลยีอุตสาหกรรม 4.0 ในประเทศไทย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0177" y="1022468"/>
            <a:ext cx="4081252" cy="3276201"/>
            <a:chOff x="0" y="0"/>
            <a:chExt cx="3934047" cy="31578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34047" cy="31578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42"/>
            <a:stretch/>
          </p:blipFill>
          <p:spPr bwMode="auto">
            <a:xfrm>
              <a:off x="425302" y="467833"/>
              <a:ext cx="3072810" cy="2307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724400" y="2788164"/>
            <a:ext cx="4081252" cy="3276201"/>
            <a:chOff x="5103445" y="1596627"/>
            <a:chExt cx="4081252" cy="32762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445" y="1596627"/>
              <a:ext cx="4081252" cy="3276201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07"/>
            <a:stretch/>
          </p:blipFill>
          <p:spPr bwMode="auto">
            <a:xfrm>
              <a:off x="5554806" y="2052886"/>
              <a:ext cx="3206422" cy="241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728168" y="4514003"/>
            <a:ext cx="3594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SG" sz="2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) โครงการความร่วมมือระหว่างมหาวิทยาลัยนเรศวร (คณะเทคนิคการแพทย์) และสมาคมนักวิชาชีพไทยในยุโรป ด้านการรักษาผู้ป่วยโนคมะเร็ง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0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456" y="6182327"/>
            <a:ext cx="4796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dirty="0">
                <a:latin typeface="TH SarabunPSK" pitchFamily="34" charset="-34"/>
                <a:cs typeface="TH SarabunPSK" pitchFamily="34" charset="-34"/>
              </a:rPr>
              <a:t>Source: http://ec.europa.eu/growth/industry/innovation/facts-figures/scoreboards_en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7456" y="289417"/>
            <a:ext cx="53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58ED5"/>
                </a:solidFill>
              </a:rPr>
              <a:t>European Innovation Scoreboard - </a:t>
            </a:r>
            <a:r>
              <a:rPr lang="en-SG" sz="2000" b="1" dirty="0"/>
              <a:t>2017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3" y="751083"/>
            <a:ext cx="7930029" cy="54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D62738B6-DC89-47A6-B718-CEB7F980FD06}"/>
              </a:ext>
            </a:extLst>
          </p:cNvPr>
          <p:cNvSpPr/>
          <p:nvPr/>
        </p:nvSpPr>
        <p:spPr>
          <a:xfrm>
            <a:off x="6080760" y="2217420"/>
            <a:ext cx="472440" cy="1131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C9FC9-F232-40B2-B477-656AC2A6B0FC}"/>
              </a:ext>
            </a:extLst>
          </p:cNvPr>
          <p:cNvSpPr/>
          <p:nvPr/>
        </p:nvSpPr>
        <p:spPr>
          <a:xfrm>
            <a:off x="6576074" y="2540853"/>
            <a:ext cx="1151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Norway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48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2858" cy="990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7800" y="6520545"/>
            <a:ext cx="510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Office of Science and Technology, Royal Thai Embassy, Brussels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84201"/>
              </p:ext>
            </p:extLst>
          </p:nvPr>
        </p:nvGraphicFramePr>
        <p:xfrm>
          <a:off x="260724" y="107764"/>
          <a:ext cx="8621409" cy="624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17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pPr algn="ctr"/>
                      <a:endParaRPr lang="en-SG" sz="2000" dirty="0"/>
                    </a:p>
                    <a:p>
                      <a:pPr algn="ctr"/>
                      <a:r>
                        <a:rPr lang="en-SG" sz="2000" dirty="0"/>
                        <a:t>NORWAY</a:t>
                      </a:r>
                    </a:p>
                    <a:p>
                      <a:pPr algn="ctr"/>
                      <a:endParaRPr lang="en-SG" sz="2000" dirty="0"/>
                    </a:p>
                  </a:txBody>
                  <a:tcPr marL="134311" marR="134311" marT="67156" marB="6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SG" sz="1800" b="1" dirty="0"/>
                        <a:t>R&amp;D Intensity </a:t>
                      </a: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(2017)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/>
                        <a:t>2.3% (2.8% Feb 2018)</a:t>
                      </a:r>
                      <a:endParaRPr lang="en-US" sz="1800" dirty="0"/>
                    </a:p>
                  </a:txBody>
                  <a:tcPr marL="134311" marR="134311" marT="67156" marB="6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08">
                <a:tc>
                  <a:txBody>
                    <a:bodyPr/>
                    <a:lstStyle/>
                    <a:p>
                      <a:r>
                        <a:rPr lang="en-SG" sz="1800" b="1" dirty="0"/>
                        <a:t>Innovation score board</a:t>
                      </a:r>
                      <a:r>
                        <a:rPr lang="en-SG" sz="1800" b="1" baseline="0" dirty="0"/>
                        <a:t> </a:t>
                      </a:r>
                      <a:r>
                        <a:rPr lang="en-SG" sz="1400" b="1" dirty="0"/>
                        <a:t>(2017)</a:t>
                      </a:r>
                      <a:endParaRPr lang="en-US" sz="1400" b="1" dirty="0"/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innovator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311" marR="134311" marT="67156" marB="671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08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Areas of marked S&amp;T specialisations</a:t>
                      </a:r>
                      <a:endParaRPr lang="en-US" sz="1800" b="1" dirty="0"/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พลังงานหมุนเวียน วิทยาศาสตร์ทางทะเลและการเดินเรือ อาหาร การเกษตร </a:t>
                      </a:r>
                      <a:endParaRPr lang="en-GB" sz="2000" kern="120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ประมง และเทคโนโลยีปิโตรเลียม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34311" marR="134311" marT="67156" marB="671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R&amp;I policy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priorities</a:t>
                      </a:r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strengthening competitiveness and innovation capacity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ii) solving major challenges to society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iii) developing research groups of outstanding quality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iv) increased allocations to R&amp;D-activity in six priority areas (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oceans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change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sector renewal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 technologies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spurring innovation in the business enterprise sector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developing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world-class research groups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311" marR="134311" marT="67156" marB="671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Main R&amp;I actor</a:t>
                      </a:r>
                      <a:endParaRPr lang="en-US" sz="1400" b="1" dirty="0"/>
                    </a:p>
                  </a:txBody>
                  <a:tcPr marL="134311" marR="134311" marT="67156" marB="67156"/>
                </a:tc>
                <a:tc>
                  <a:txBody>
                    <a:bodyPr/>
                    <a:lstStyle/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311" marR="134311" marT="67156" marB="67156"/>
                </a:tc>
                <a:extLst>
                  <a:ext uri="{0D108BD9-81ED-4DB2-BD59-A6C34878D82A}">
                    <a16:rowId xmlns:a16="http://schemas.microsoft.com/office/drawing/2014/main" val="2556471241"/>
                  </a:ext>
                </a:extLst>
              </a:tr>
            </a:tbl>
          </a:graphicData>
        </a:graphic>
      </p:graphicFrame>
      <p:pic>
        <p:nvPicPr>
          <p:cNvPr id="1026" name="Picture 2" descr="Image result for The Research Council of Norway">
            <a:extLst>
              <a:ext uri="{FF2B5EF4-FFF2-40B4-BE49-F238E27FC236}">
                <a16:creationId xmlns:a16="http://schemas.microsoft.com/office/drawing/2014/main" id="{3EF57D0C-1043-478C-8828-938501E1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5483884"/>
            <a:ext cx="4171950" cy="7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norway symbols">
            <a:extLst>
              <a:ext uri="{FF2B5EF4-FFF2-40B4-BE49-F238E27FC236}">
                <a16:creationId xmlns:a16="http://schemas.microsoft.com/office/drawing/2014/main" id="{C8404E42-DE7B-4E7D-B71C-C2C41F59D6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199204"/>
            <a:ext cx="1178560" cy="85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65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1573</Words>
  <Application>Microsoft Office PowerPoint</Application>
  <PresentationFormat>On-screen Show (4:3)</PresentationFormat>
  <Paragraphs>77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Cordia New</vt:lpstr>
      <vt:lpstr>TH SarabunPSK</vt:lpstr>
      <vt:lpstr>Office Theme</vt:lpstr>
      <vt:lpstr>PowerPoint Presentation</vt:lpstr>
      <vt:lpstr>Mission of OSTC Brussels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OSTC Brussels</dc:creator>
  <cp:lastModifiedBy>Thaiscience Eu</cp:lastModifiedBy>
  <cp:revision>103</cp:revision>
  <dcterms:created xsi:type="dcterms:W3CDTF">2016-12-13T09:05:24Z</dcterms:created>
  <dcterms:modified xsi:type="dcterms:W3CDTF">2018-08-30T09:43:56Z</dcterms:modified>
</cp:coreProperties>
</file>