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6" r:id="rId2"/>
  </p:sldMasterIdLst>
  <p:notesMasterIdLst>
    <p:notesMasterId r:id="rId39"/>
  </p:notesMasterIdLst>
  <p:sldIdLst>
    <p:sldId id="256" r:id="rId3"/>
    <p:sldId id="450" r:id="rId4"/>
    <p:sldId id="301" r:id="rId5"/>
    <p:sldId id="302" r:id="rId6"/>
    <p:sldId id="395" r:id="rId7"/>
    <p:sldId id="257" r:id="rId8"/>
    <p:sldId id="259" r:id="rId9"/>
    <p:sldId id="326" r:id="rId10"/>
    <p:sldId id="443" r:id="rId11"/>
    <p:sldId id="452" r:id="rId12"/>
    <p:sldId id="459" r:id="rId13"/>
    <p:sldId id="454" r:id="rId14"/>
    <p:sldId id="260" r:id="rId15"/>
    <p:sldId id="324" r:id="rId16"/>
    <p:sldId id="325" r:id="rId17"/>
    <p:sldId id="343" r:id="rId18"/>
    <p:sldId id="344" r:id="rId19"/>
    <p:sldId id="458" r:id="rId20"/>
    <p:sldId id="460" r:id="rId21"/>
    <p:sldId id="461" r:id="rId22"/>
    <p:sldId id="462" r:id="rId23"/>
    <p:sldId id="453" r:id="rId24"/>
    <p:sldId id="449" r:id="rId25"/>
    <p:sldId id="455" r:id="rId26"/>
    <p:sldId id="258" r:id="rId27"/>
    <p:sldId id="456" r:id="rId28"/>
    <p:sldId id="457" r:id="rId29"/>
    <p:sldId id="261" r:id="rId30"/>
    <p:sldId id="262" r:id="rId31"/>
    <p:sldId id="263" r:id="rId32"/>
    <p:sldId id="264" r:id="rId33"/>
    <p:sldId id="265" r:id="rId34"/>
    <p:sldId id="266" r:id="rId35"/>
    <p:sldId id="267" r:id="rId36"/>
    <p:sldId id="268" r:id="rId37"/>
    <p:sldId id="451" r:id="rId38"/>
  </p:sldIdLst>
  <p:sldSz cx="9144000" cy="5143500" type="screen16x9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94660"/>
  </p:normalViewPr>
  <p:slideViewPr>
    <p:cSldViewPr snapToGrid="0">
      <p:cViewPr varScale="1">
        <p:scale>
          <a:sx n="90" d="100"/>
          <a:sy n="90" d="100"/>
        </p:scale>
        <p:origin x="846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sz="1800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ทุนต่างประเทศตามรายสาขา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accent3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ทุนต่างประเทศ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Sheet1!$A$2:$A$14</c:f>
              <c:strCache>
                <c:ptCount val="13"/>
                <c:pt idx="0">
                  <c:v>ดาราศาสตร์</c:v>
                </c:pt>
                <c:pt idx="1">
                  <c:v>ผู้ตรวจสอบสิทธิบัติ</c:v>
                </c:pt>
                <c:pt idx="2">
                  <c:v>อนุกรมวิธาน</c:v>
                </c:pt>
                <c:pt idx="3">
                  <c:v>ภูมิสารสนเทศโครงการความร่วมมือ ม. อู่ฮั่น</c:v>
                </c:pt>
                <c:pt idx="4">
                  <c:v>เครื่องจักรกลเกษตร</c:v>
                </c:pt>
                <c:pt idx="5">
                  <c:v>การจัดการภัยพิบัติด้านอุทกภัยและแผ่นดินไหว</c:v>
                </c:pt>
                <c:pt idx="6">
                  <c:v>ส่งเสริมอุทยานวิทยาศาสตร์ในภูมิภาค</c:v>
                </c:pt>
                <c:pt idx="7">
                  <c:v>วิศวกรรมชีวการแพทย์</c:v>
                </c:pt>
                <c:pt idx="8">
                  <c:v>เทคโนโลยีระบบขนส่งทางราง</c:v>
                </c:pt>
                <c:pt idx="9">
                  <c:v>พัฒนาความเข้มแข็งของหน่วยงานใน วท.</c:v>
                </c:pt>
                <c:pt idx="10">
                  <c:v>Digital Technology</c:v>
                </c:pt>
                <c:pt idx="11">
                  <c:v>สนับสนุน EECi</c:v>
                </c:pt>
                <c:pt idx="12">
                  <c:v>รองรับ S-Curve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15</c:v>
                </c:pt>
                <c:pt idx="8">
                  <c:v>20</c:v>
                </c:pt>
                <c:pt idx="9">
                  <c:v>20</c:v>
                </c:pt>
                <c:pt idx="10">
                  <c:v>20</c:v>
                </c:pt>
                <c:pt idx="11">
                  <c:v>60</c:v>
                </c:pt>
                <c:pt idx="12">
                  <c:v>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32-46BA-BB0E-F8A339DF668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481656392"/>
        <c:axId val="481657376"/>
      </c:barChart>
      <c:valAx>
        <c:axId val="4816573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81656392"/>
        <c:crosses val="autoZero"/>
        <c:crossBetween val="between"/>
      </c:valAx>
      <c:catAx>
        <c:axId val="4816563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4816573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2013495375139"/>
          <c:y val="3.6768799002583799E-2"/>
          <c:w val="0.57597300924972195"/>
          <c:h val="0.9264624019948319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91C-4FD6-A7E4-CD2DC700CAE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91C-4FD6-A7E4-CD2DC700CAE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91C-4FD6-A7E4-CD2DC700CAE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791C-4FD6-A7E4-CD2DC700CAE2}"/>
              </c:ext>
            </c:extLst>
          </c:dPt>
          <c:cat>
            <c:strRef>
              <c:f>Sheet1!$A$2:$A$5</c:f>
              <c:strCache>
                <c:ptCount val="4"/>
                <c:pt idx="0">
                  <c:v>หน่วยงานจัดสรรทุน</c:v>
                </c:pt>
                <c:pt idx="1">
                  <c:v>หน่วยงานด้านยุทธศาสตร์และนโยบายนโยบาย</c:v>
                </c:pt>
                <c:pt idx="2">
                  <c:v>สถาบันวิจัย</c:v>
                </c:pt>
                <c:pt idx="3">
                  <c:v>สถาบันอุดมศึกษา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91C-4FD6-A7E4-CD2DC700CA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926622484924473"/>
          <c:y val="6.5492781684290485E-2"/>
          <c:w val="0.57597300924972195"/>
          <c:h val="0.9264624019948319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6B6C-4A58-9149-CE82BBE8441D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6B6C-4A58-9149-CE82BBE8441D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6B6C-4A58-9149-CE82BBE8441D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6B6C-4A58-9149-CE82BBE8441D}"/>
              </c:ext>
            </c:extLst>
          </c:dPt>
          <c:cat>
            <c:strRef>
              <c:f>Sheet1!$A$2:$A$5</c:f>
              <c:strCache>
                <c:ptCount val="4"/>
                <c:pt idx="0">
                  <c:v>หน่วยงานจัดสรรทุน</c:v>
                </c:pt>
                <c:pt idx="1">
                  <c:v>หน่วยงานด้านยุทธศาสตร์และนโยบายนโยบาย</c:v>
                </c:pt>
                <c:pt idx="2">
                  <c:v>สถาบันวิจัย</c:v>
                </c:pt>
                <c:pt idx="3">
                  <c:v>สถาบันอุดมศึกษา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B6C-4A58-9149-CE82BBE844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0.55559</cdr:x>
      <cdr:y>0.1193</cdr:y>
    </cdr:from>
    <cdr:to>
      <cdr:x>0.62837</cdr:x>
      <cdr:y>0.59432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3AF9AC6B-2528-435F-9D93-DFA812DFB4A2}"/>
            </a:ext>
          </a:extLst>
        </cdr:cNvPr>
        <cdr:cNvSpPr/>
      </cdr:nvSpPr>
      <cdr:spPr>
        <a:xfrm xmlns:a="http://schemas.openxmlformats.org/drawingml/2006/main" rot="2957651">
          <a:off x="3894490" y="1723419"/>
          <a:ext cx="2724575" cy="6463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th-TH" sz="18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กลุ่มงานที่ </a:t>
          </a:r>
          <a:r>
            <a:rPr lang="en-US" sz="18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2</a:t>
          </a:r>
        </a:p>
        <a:p xmlns:a="http://schemas.openxmlformats.org/drawingml/2006/main">
          <a:pPr algn="ctr"/>
          <a:r>
            <a:rPr lang="th-TH" sz="18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การวิจัยด้าน </a:t>
          </a:r>
          <a:r>
            <a:rPr lang="en-US" sz="18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STI</a:t>
          </a:r>
        </a:p>
      </cdr:txBody>
    </cdr:sp>
  </cdr:relSizeAnchor>
  <cdr:relSizeAnchor xmlns:cdr="http://schemas.openxmlformats.org/drawingml/2006/chartDrawing">
    <cdr:from>
      <cdr:x>0.64082</cdr:x>
      <cdr:y>0.0729</cdr:y>
    </cdr:from>
    <cdr:to>
      <cdr:x>0.7136</cdr:x>
      <cdr:y>0.47293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9EE814A4-E4CD-4EED-B1F5-34EFA596821B}"/>
            </a:ext>
          </a:extLst>
        </cdr:cNvPr>
        <cdr:cNvSpPr/>
      </cdr:nvSpPr>
      <cdr:spPr>
        <a:xfrm xmlns:a="http://schemas.openxmlformats.org/drawingml/2006/main" rot="2944904">
          <a:off x="4866423" y="1242205"/>
          <a:ext cx="2294474" cy="6463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th-TH" sz="18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คณะกรรมการพัฒนาและส่งเสริมองค์การวิจัย </a:t>
          </a:r>
          <a:endParaRPr lang="en-US" sz="18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66675" y="1574800"/>
            <a:ext cx="7529513" cy="4235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177" tIns="46589" rIns="93177" bIns="46589"/>
          <a:lstStyle/>
          <a:p>
            <a:fld id="{6F315BDF-6C2B-4934-B238-5D9EB375D3A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7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71438" y="1573213"/>
            <a:ext cx="7539038" cy="42402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lIns="93177" tIns="46589" rIns="93177" bIns="46589"/>
          <a:lstStyle/>
          <a:p>
            <a:fld id="{7AB90373-5879-406E-B89B-BDE0872D2020}" type="slidenum">
              <a:rPr lang="en-US" altLang="en-US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6870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x-none" altLang="x-none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820130" indent="-315435">
              <a:defRPr>
                <a:solidFill>
                  <a:schemeClr val="tx1"/>
                </a:solidFill>
                <a:latin typeface="Calibri" charset="0"/>
              </a:defRPr>
            </a:lvl2pPr>
            <a:lvl3pPr marL="1261738" indent="-252347">
              <a:defRPr>
                <a:solidFill>
                  <a:schemeClr val="tx1"/>
                </a:solidFill>
                <a:latin typeface="Calibri" charset="0"/>
              </a:defRPr>
            </a:lvl3pPr>
            <a:lvl4pPr marL="1766433" indent="-252347">
              <a:defRPr>
                <a:solidFill>
                  <a:schemeClr val="tx1"/>
                </a:solidFill>
                <a:latin typeface="Calibri" charset="0"/>
              </a:defRPr>
            </a:lvl4pPr>
            <a:lvl5pPr marL="2271128" indent="-252347">
              <a:defRPr>
                <a:solidFill>
                  <a:schemeClr val="tx1"/>
                </a:solidFill>
                <a:latin typeface="Calibri" charset="0"/>
              </a:defRPr>
            </a:lvl5pPr>
            <a:lvl6pPr marL="2775823" indent="-25234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3280519" indent="-25234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785214" indent="-25234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4289908" indent="-25234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9FF33046-5E65-B249-9E1C-9BD12625736E}" type="slidenum">
              <a:rPr lang="en-GB" altLang="x-none"/>
              <a:pPr/>
              <a:t>8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3351805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x-none" altLang="x-none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820130" indent="-315435">
              <a:defRPr>
                <a:solidFill>
                  <a:schemeClr val="tx1"/>
                </a:solidFill>
                <a:latin typeface="Calibri" charset="0"/>
              </a:defRPr>
            </a:lvl2pPr>
            <a:lvl3pPr marL="1261738" indent="-252347">
              <a:defRPr>
                <a:solidFill>
                  <a:schemeClr val="tx1"/>
                </a:solidFill>
                <a:latin typeface="Calibri" charset="0"/>
              </a:defRPr>
            </a:lvl3pPr>
            <a:lvl4pPr marL="1766433" indent="-252347">
              <a:defRPr>
                <a:solidFill>
                  <a:schemeClr val="tx1"/>
                </a:solidFill>
                <a:latin typeface="Calibri" charset="0"/>
              </a:defRPr>
            </a:lvl4pPr>
            <a:lvl5pPr marL="2271128" indent="-252347">
              <a:defRPr>
                <a:solidFill>
                  <a:schemeClr val="tx1"/>
                </a:solidFill>
                <a:latin typeface="Calibri" charset="0"/>
              </a:defRPr>
            </a:lvl5pPr>
            <a:lvl6pPr marL="2775823" indent="-25234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3280519" indent="-25234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785214" indent="-25234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4289908" indent="-25234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38B39271-23CC-ED4F-A10C-60031366331A}" type="slidenum">
              <a:rPr lang="en-GB" altLang="x-none"/>
              <a:pPr/>
              <a:t>14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434215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x-none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820130" indent="-315435">
              <a:defRPr>
                <a:solidFill>
                  <a:schemeClr val="tx1"/>
                </a:solidFill>
                <a:latin typeface="Calibri" charset="0"/>
              </a:defRPr>
            </a:lvl2pPr>
            <a:lvl3pPr marL="1261738" indent="-252347">
              <a:defRPr>
                <a:solidFill>
                  <a:schemeClr val="tx1"/>
                </a:solidFill>
                <a:latin typeface="Calibri" charset="0"/>
              </a:defRPr>
            </a:lvl3pPr>
            <a:lvl4pPr marL="1766433" indent="-252347">
              <a:defRPr>
                <a:solidFill>
                  <a:schemeClr val="tx1"/>
                </a:solidFill>
                <a:latin typeface="Calibri" charset="0"/>
              </a:defRPr>
            </a:lvl4pPr>
            <a:lvl5pPr marL="2271128" indent="-252347">
              <a:defRPr>
                <a:solidFill>
                  <a:schemeClr val="tx1"/>
                </a:solidFill>
                <a:latin typeface="Calibri" charset="0"/>
              </a:defRPr>
            </a:lvl5pPr>
            <a:lvl6pPr marL="2775823" indent="-25234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3280519" indent="-25234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785214" indent="-25234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4289908" indent="-25234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E424AF4C-3AF4-7349-AE12-A381ADE9D941}" type="slidenum">
              <a:rPr lang="en-GB" altLang="x-none"/>
              <a:pPr/>
              <a:t>15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3767785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177" tIns="46589" rIns="93177" bIns="46589"/>
          <a:lstStyle/>
          <a:p>
            <a:fld id="{B0D8CB2B-B0E1-4D5C-ADB9-56E09223D6B4}" type="slidenum">
              <a:rPr lang="th-TH" smtClean="0"/>
              <a:pPr/>
              <a:t>17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79849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9BFAC-3E0C-43DF-AB89-59DA6259C140}" type="datetime1">
              <a:rPr lang="en-US" smtClean="0"/>
              <a:t>8/30/2018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16806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2315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3568" y="0"/>
            <a:ext cx="8460432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030732" y="1131590"/>
            <a:ext cx="7861747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041076" y="1808261"/>
            <a:ext cx="7861747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2803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02C58-A3D3-4D30-8905-3ADC9A557751}" type="datetime1">
              <a:rPr lang="en-US" smtClean="0"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4CD49-B016-4A5B-8189-187F09BFB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972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A052E-32F9-46A2-A5E3-04F38DD54CA7}" type="datetime1">
              <a:rPr lang="en-US" smtClean="0"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4CD49-B016-4A5B-8189-187F09BFB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4453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4FE71-5216-4B6B-8807-B48DEA38CE83}" type="datetime1">
              <a:rPr lang="en-US" smtClean="0"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4CD49-B016-4A5B-8189-187F09BFB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901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110E0-E313-45AE-AEF6-A027A1272457}" type="datetime1">
              <a:rPr lang="en-US" smtClean="0"/>
              <a:t>8/30/2018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4CD49-B016-4A5B-8189-187F09BFB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156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07554-05B1-44DE-ABB7-78A41792D4F6}" type="datetime1">
              <a:rPr lang="en-US" smtClean="0"/>
              <a:t>8/30/2018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4CD49-B016-4A5B-8189-187F09BFB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680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DA2CD-3CFF-4F98-85D3-2C3D4EDE60D1}" type="datetime1">
              <a:rPr lang="en-US" smtClean="0"/>
              <a:t>8/30/2018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4CD49-B016-4A5B-8189-187F09BFB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0788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F0B8A-430B-4892-801A-E5D99DDB5B9F}" type="datetime1">
              <a:rPr lang="en-US" smtClean="0"/>
              <a:t>8/30/2018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4CD49-B016-4A5B-8189-187F09BFB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343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4E046-68DB-4CF9-8EA5-1830529196D6}" type="datetime1">
              <a:rPr lang="en-US" smtClean="0"/>
              <a:t>8/30/2018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4CD49-B016-4A5B-8189-187F09BFB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956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CEF5-DA14-43B1-85CA-DA3109E9951E}" type="datetime1">
              <a:rPr lang="en-US" smtClean="0"/>
              <a:t>8/30/2018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4CD49-B016-4A5B-8189-187F09BFB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077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57A8-43EF-40D8-9FE9-1F4D0C57D3B8}" type="datetime1">
              <a:rPr lang="en-US" smtClean="0"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4CD49-B016-4A5B-8189-187F09BFB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8115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3AAD8-03A7-4E23-88BA-80FC092E5021}" type="datetime1">
              <a:rPr lang="en-US" smtClean="0"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4CD49-B016-4A5B-8189-187F09BFB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12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481A4-6FD5-440B-8844-1D5C77F63DA2}" type="datetime1">
              <a:rPr lang="en-US" smtClean="0"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34656-346B-402D-A1EB-0D75641ABB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265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929" y="357355"/>
            <a:ext cx="8225422" cy="466820"/>
          </a:xfrm>
          <a:prstGeom prst="rect">
            <a:avLst/>
          </a:prstGeom>
        </p:spPr>
        <p:txBody>
          <a:bodyPr/>
          <a:lstStyle>
            <a:lvl1pPr>
              <a:defRPr b="1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929" y="900018"/>
            <a:ext cx="8225422" cy="32635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93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sz="2393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sz="2019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sz="1720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sz="1720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1E243F-CF39-4BEC-A5F4-147DC22DEBF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90514" y="75011"/>
            <a:ext cx="8224837" cy="2059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2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sz="1496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sz="1346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sz="1197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sz="1197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1" cy="273844"/>
          </a:xfrm>
        </p:spPr>
        <p:txBody>
          <a:bodyPr/>
          <a:lstStyle/>
          <a:p>
            <a:fld id="{C3029C90-6B4B-4C16-8B6E-4B6EFC4F36F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56529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929" y="357355"/>
            <a:ext cx="8225422" cy="466820"/>
          </a:xfrm>
          <a:prstGeom prst="rect">
            <a:avLst/>
          </a:prstGeom>
        </p:spPr>
        <p:txBody>
          <a:bodyPr/>
          <a:lstStyle>
            <a:lvl1pPr>
              <a:defRPr b="1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929" y="900018"/>
            <a:ext cx="8225422" cy="32635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93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sz="2393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sz="2019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sz="1720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sz="1720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1E243F-CF39-4BEC-A5F4-147DC22DEBF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90514" y="75011"/>
            <a:ext cx="8224837" cy="2059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2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sz="1496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sz="1346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sz="1197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sz="1197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1" cy="273844"/>
          </a:xfrm>
        </p:spPr>
        <p:txBody>
          <a:bodyPr/>
          <a:lstStyle/>
          <a:p>
            <a:fld id="{C3029C90-6B4B-4C16-8B6E-4B6EFC4F36F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56119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567139" y="134519"/>
            <a:ext cx="454019" cy="432327"/>
          </a:xfrm>
          <a:prstGeom prst="ellipse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5" r:id="rId3"/>
    <p:sldLayoutId id="2147483656" r:id="rId4"/>
    <p:sldLayoutId id="2147483657" r:id="rId5"/>
    <p:sldLayoutId id="2147483658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06312-7330-4138-A8E7-CA3D5782B08C}" type="datetime1">
              <a:rPr lang="en-US" smtClean="0"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4CD49-B016-4A5B-8189-187F09BFB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800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1.jpeg"/><Relationship Id="rId5" Type="http://schemas.openxmlformats.org/officeDocument/2006/relationships/image" Target="../media/image6.png"/><Relationship Id="rId15" Type="http://schemas.openxmlformats.org/officeDocument/2006/relationships/image" Target="../media/image15.jpeg"/><Relationship Id="rId10" Type="http://schemas.openxmlformats.org/officeDocument/2006/relationships/image" Target="../media/image10.png"/><Relationship Id="rId19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6CE26DE-C75C-46E7-AF98-9CD96E12D435}"/>
              </a:ext>
            </a:extLst>
          </p:cNvPr>
          <p:cNvSpPr txBox="1">
            <a:spLocks/>
          </p:cNvSpPr>
          <p:nvPr/>
        </p:nvSpPr>
        <p:spPr>
          <a:xfrm>
            <a:off x="311700" y="1932784"/>
            <a:ext cx="8520600" cy="136852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โครงการสำคัญของกระทรวงวิทยาศาสตร์และเทคโนโลยี</a:t>
            </a:r>
            <a:b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และการตั้งกระทรวงการอุดมศึกษา วิทยาศาสตร์ วิจัยและนวัตกรรม</a:t>
            </a:r>
            <a:endParaRPr lang="en-US" sz="35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391EB62-737B-4ED0-9D46-5F9CE15172D9}"/>
              </a:ext>
            </a:extLst>
          </p:cNvPr>
          <p:cNvSpPr txBox="1">
            <a:spLocks/>
          </p:cNvSpPr>
          <p:nvPr/>
        </p:nvSpPr>
        <p:spPr>
          <a:xfrm>
            <a:off x="3403895" y="3301311"/>
            <a:ext cx="5268917" cy="841800"/>
          </a:xfrm>
          <a:prstGeom prst="rect">
            <a:avLst/>
          </a:prstGeom>
        </p:spPr>
        <p:txBody>
          <a:bodyPr vert="horz" lIns="91273" tIns="45637" rIns="91273" bIns="4563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รศ.นพ. สรนิต ศิลธรรม</a:t>
            </a:r>
          </a:p>
          <a:p>
            <a:pPr algn="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ปลัดกระทรวงวิทยาศาสตร์และเทคโนโลยี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15CC4A0-83C1-4EE7-995C-45242B474017}"/>
              </a:ext>
            </a:extLst>
          </p:cNvPr>
          <p:cNvSpPr txBox="1">
            <a:spLocks/>
          </p:cNvSpPr>
          <p:nvPr/>
        </p:nvSpPr>
        <p:spPr>
          <a:xfrm>
            <a:off x="1174601" y="4401124"/>
            <a:ext cx="5268917" cy="841800"/>
          </a:xfrm>
          <a:prstGeom prst="rect">
            <a:avLst/>
          </a:prstGeom>
        </p:spPr>
        <p:txBody>
          <a:bodyPr vert="horz" lIns="91273" tIns="45637" rIns="91273" bIns="45637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การประชุมประจำปีของสมาคมนักวิชาชีพไทยในภูมิภาคยุโรป (</a:t>
            </a:r>
            <a:r>
              <a:rPr lang="en-US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ATPER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2018)</a:t>
            </a:r>
            <a:endParaRPr lang="en-US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กันยายน </a:t>
            </a:r>
            <a:r>
              <a:rPr lang="en-US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2561 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ณ โรงแรม </a:t>
            </a:r>
            <a:r>
              <a:rPr lang="en-US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Radisson Blu Scandinavia Hotel Oslo 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กรุงออสโล นอร์เวย์</a:t>
            </a:r>
            <a:endParaRPr lang="en-US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41221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137D0-3008-4EF7-B9C5-3DC198C7D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377650"/>
            <a:ext cx="8520600" cy="572700"/>
          </a:xfrm>
        </p:spPr>
        <p:txBody>
          <a:bodyPr/>
          <a:lstStyle/>
          <a:p>
            <a:r>
              <a:rPr lang="th-TH" altLang="x-none" sz="3000" b="1" u="sng" dirty="0">
                <a:solidFill>
                  <a:srgbClr val="FF0000"/>
                </a:solidFill>
                <a:latin typeface="TH SarabunPSK" charset="0"/>
                <a:ea typeface="Tahoma" charset="0"/>
                <a:cs typeface="TH SarabunPSK" charset="0"/>
              </a:rPr>
              <a:t>เครื่องกำเนิดแสงซินโ</a:t>
            </a:r>
            <a:r>
              <a:rPr lang="th-TH" altLang="x-none" sz="3000" b="1" u="sng" dirty="0" err="1">
                <a:solidFill>
                  <a:srgbClr val="FF0000"/>
                </a:solidFill>
                <a:latin typeface="TH SarabunPSK" charset="0"/>
                <a:ea typeface="Tahoma" charset="0"/>
                <a:cs typeface="TH SarabunPSK" charset="0"/>
              </a:rPr>
              <a:t>คร</a:t>
            </a:r>
            <a:r>
              <a:rPr lang="th-TH" altLang="x-none" sz="3000" b="1" u="sng" dirty="0">
                <a:solidFill>
                  <a:srgbClr val="FF0000"/>
                </a:solidFill>
                <a:latin typeface="TH SarabunPSK" charset="0"/>
                <a:ea typeface="Tahoma" charset="0"/>
                <a:cs typeface="TH SarabunPSK" charset="0"/>
              </a:rPr>
              <a:t>ตรอนเครื่องที่ </a:t>
            </a:r>
            <a:r>
              <a:rPr lang="en-US" altLang="x-none" sz="3000" b="1" u="sng" dirty="0">
                <a:solidFill>
                  <a:srgbClr val="FF0000"/>
                </a:solidFill>
                <a:latin typeface="TH SarabunPSK" charset="0"/>
                <a:ea typeface="Tahoma" charset="0"/>
                <a:cs typeface="TH SarabunPSK" charset="0"/>
              </a:rPr>
              <a:t>2</a:t>
            </a:r>
            <a:r>
              <a:rPr lang="th-TH" altLang="x-none" sz="3000" b="1" u="sng" dirty="0">
                <a:solidFill>
                  <a:srgbClr val="FF0000"/>
                </a:solidFill>
                <a:latin typeface="TH SarabunPSK" charset="0"/>
                <a:ea typeface="Tahoma" charset="0"/>
                <a:cs typeface="TH SarabunPSK" charset="0"/>
              </a:rPr>
              <a:t> รุ่นที่ </a:t>
            </a:r>
            <a:r>
              <a:rPr lang="en-US" altLang="x-none" sz="3000" b="1" u="sng" dirty="0">
                <a:solidFill>
                  <a:srgbClr val="FF0000"/>
                </a:solidFill>
                <a:latin typeface="TH SarabunPSK" charset="0"/>
                <a:ea typeface="Tahoma" charset="0"/>
                <a:cs typeface="TH SarabunPSK" charset="0"/>
              </a:rPr>
              <a:t>4 </a:t>
            </a:r>
            <a:r>
              <a:rPr lang="th-TH" altLang="x-none" sz="3000" b="1" u="sng" dirty="0">
                <a:solidFill>
                  <a:srgbClr val="FF0000"/>
                </a:solidFill>
                <a:latin typeface="TH SarabunPSK" charset="0"/>
                <a:ea typeface="Tahoma" charset="0"/>
                <a:cs typeface="TH SarabunPSK" charset="0"/>
              </a:rPr>
              <a:t>ขนาด</a:t>
            </a:r>
            <a:r>
              <a:rPr lang="en-US" altLang="x-none" sz="3000" b="1" u="sng" dirty="0">
                <a:solidFill>
                  <a:srgbClr val="FF0000"/>
                </a:solidFill>
                <a:latin typeface="TH SarabunPSK" charset="0"/>
                <a:ea typeface="Tahoma" charset="0"/>
                <a:cs typeface="TH SarabunPSK" charset="0"/>
              </a:rPr>
              <a:t> 3 GeV</a:t>
            </a:r>
            <a:br>
              <a:rPr lang="en-GB" altLang="x-none" b="1" u="sng" dirty="0">
                <a:solidFill>
                  <a:srgbClr val="FF0000"/>
                </a:solidFill>
                <a:latin typeface="TH SarabunPSK" charset="0"/>
                <a:ea typeface="Tahoma" charset="0"/>
                <a:cs typeface="TH SarabunPSK" charset="0"/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E440B4-CF87-4D45-94F5-BC6F65440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41843"/>
            <a:ext cx="8520600" cy="3416400"/>
          </a:xfrm>
        </p:spPr>
        <p:txBody>
          <a:bodyPr/>
          <a:lstStyle/>
          <a:p>
            <a:pPr marL="114300" indent="0">
              <a:buNone/>
            </a:pPr>
            <a:r>
              <a:rPr lang="en-US" sz="2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</a:t>
            </a:r>
            <a:r>
              <a:rPr lang="th-TH" sz="2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เพิ่มมูลค่าทางเศรษฐกิจได้ไม่ต่ำกว่า </a:t>
            </a:r>
            <a:r>
              <a:rPr lang="en-US" sz="2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6,000 </a:t>
            </a:r>
            <a:r>
              <a:rPr lang="th-TH" sz="2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ล้านบาทต่อปี</a:t>
            </a:r>
          </a:p>
          <a:p>
            <a:pPr marL="114300" indent="0">
              <a:buNone/>
            </a:pPr>
            <a:r>
              <a:rPr lang="en-US" sz="2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</a:t>
            </a:r>
            <a:r>
              <a:rPr lang="th-TH" sz="2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ตอบโจทย์งานวิจัยได้หลากหลายยิ่งขึ้น ทั้งด้านการแพทย์ การเกษตร อาหาร วัสดุศาสตร์ และอุตสาหกรรม</a:t>
            </a:r>
          </a:p>
          <a:p>
            <a:pPr marL="114300" indent="0">
              <a:buNone/>
            </a:pPr>
            <a:r>
              <a:rPr lang="en-US" sz="2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</a:t>
            </a:r>
            <a:r>
              <a:rPr lang="th-TH" sz="2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เครื่องกำเนิดแสงซินโ</a:t>
            </a:r>
            <a:r>
              <a:rPr lang="th-TH" sz="2200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คร</a:t>
            </a:r>
            <a:r>
              <a:rPr lang="th-TH" sz="2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ตรอน รุ่นที่ </a:t>
            </a:r>
            <a:r>
              <a:rPr lang="en-US" sz="2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 </a:t>
            </a:r>
            <a:r>
              <a:rPr lang="th-TH" sz="2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ขนาดพลังงาน </a:t>
            </a:r>
            <a:r>
              <a:rPr lang="en-US" sz="2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 </a:t>
            </a:r>
            <a:r>
              <a:rPr lang="en-US" sz="2200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Gev</a:t>
            </a:r>
            <a:r>
              <a:rPr lang="en-US" sz="2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จะให้พลังงานแสงสูงกว่าเดิม </a:t>
            </a:r>
            <a:r>
              <a:rPr lang="en-US" sz="2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2.5 </a:t>
            </a:r>
            <a:r>
              <a:rPr lang="th-TH" sz="2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เท่า และความเข้มแสงสูงกว่าเดิม </a:t>
            </a:r>
            <a:r>
              <a:rPr lang="en-US" sz="2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lang="th-TH" sz="2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ล้านเท่า</a:t>
            </a:r>
            <a:endParaRPr lang="en-US" sz="2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845C92-47B6-43ED-8CC0-C3E720B0A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759" y="2554863"/>
            <a:ext cx="4025418" cy="2305154"/>
          </a:xfrm>
          <a:prstGeom prst="rect">
            <a:avLst/>
          </a:prstGeom>
        </p:spPr>
      </p:pic>
      <p:sp>
        <p:nvSpPr>
          <p:cNvPr id="14" name="Google Shape;377;p40">
            <a:extLst>
              <a:ext uri="{FF2B5EF4-FFF2-40B4-BE49-F238E27FC236}">
                <a16:creationId xmlns:a16="http://schemas.microsoft.com/office/drawing/2014/main" id="{C6263A23-00EA-46F5-AB96-7BE1F3DCF454}"/>
              </a:ext>
            </a:extLst>
          </p:cNvPr>
          <p:cNvSpPr/>
          <p:nvPr/>
        </p:nvSpPr>
        <p:spPr>
          <a:xfrm>
            <a:off x="513903" y="1317516"/>
            <a:ext cx="208388" cy="295792"/>
          </a:xfrm>
          <a:custGeom>
            <a:avLst/>
            <a:gdLst/>
            <a:ahLst/>
            <a:cxnLst/>
            <a:rect l="l" t="t" r="r" b="b"/>
            <a:pathLst>
              <a:path w="12018" h="15924" extrusionOk="0">
                <a:moveTo>
                  <a:pt x="6278" y="3444"/>
                </a:moveTo>
                <a:lnTo>
                  <a:pt x="6522" y="3493"/>
                </a:lnTo>
                <a:lnTo>
                  <a:pt x="6766" y="3542"/>
                </a:lnTo>
                <a:lnTo>
                  <a:pt x="7010" y="3639"/>
                </a:lnTo>
                <a:lnTo>
                  <a:pt x="7230" y="3737"/>
                </a:lnTo>
                <a:lnTo>
                  <a:pt x="7450" y="3883"/>
                </a:lnTo>
                <a:lnTo>
                  <a:pt x="7645" y="4030"/>
                </a:lnTo>
                <a:lnTo>
                  <a:pt x="7816" y="4201"/>
                </a:lnTo>
                <a:lnTo>
                  <a:pt x="7987" y="4372"/>
                </a:lnTo>
                <a:lnTo>
                  <a:pt x="8134" y="4567"/>
                </a:lnTo>
                <a:lnTo>
                  <a:pt x="8280" y="4787"/>
                </a:lnTo>
                <a:lnTo>
                  <a:pt x="8378" y="5007"/>
                </a:lnTo>
                <a:lnTo>
                  <a:pt x="8476" y="5251"/>
                </a:lnTo>
                <a:lnTo>
                  <a:pt x="8525" y="5495"/>
                </a:lnTo>
                <a:lnTo>
                  <a:pt x="8573" y="5740"/>
                </a:lnTo>
                <a:lnTo>
                  <a:pt x="8573" y="6008"/>
                </a:lnTo>
                <a:lnTo>
                  <a:pt x="8573" y="6277"/>
                </a:lnTo>
                <a:lnTo>
                  <a:pt x="8525" y="6521"/>
                </a:lnTo>
                <a:lnTo>
                  <a:pt x="8476" y="6765"/>
                </a:lnTo>
                <a:lnTo>
                  <a:pt x="8378" y="7010"/>
                </a:lnTo>
                <a:lnTo>
                  <a:pt x="8280" y="7229"/>
                </a:lnTo>
                <a:lnTo>
                  <a:pt x="8134" y="7449"/>
                </a:lnTo>
                <a:lnTo>
                  <a:pt x="7987" y="7645"/>
                </a:lnTo>
                <a:lnTo>
                  <a:pt x="7816" y="7816"/>
                </a:lnTo>
                <a:lnTo>
                  <a:pt x="7645" y="7987"/>
                </a:lnTo>
                <a:lnTo>
                  <a:pt x="7450" y="8133"/>
                </a:lnTo>
                <a:lnTo>
                  <a:pt x="7230" y="8280"/>
                </a:lnTo>
                <a:lnTo>
                  <a:pt x="7010" y="8377"/>
                </a:lnTo>
                <a:lnTo>
                  <a:pt x="6766" y="8475"/>
                </a:lnTo>
                <a:lnTo>
                  <a:pt x="6522" y="8524"/>
                </a:lnTo>
                <a:lnTo>
                  <a:pt x="6278" y="8573"/>
                </a:lnTo>
                <a:lnTo>
                  <a:pt x="5740" y="8573"/>
                </a:lnTo>
                <a:lnTo>
                  <a:pt x="5496" y="8524"/>
                </a:lnTo>
                <a:lnTo>
                  <a:pt x="5252" y="8475"/>
                </a:lnTo>
                <a:lnTo>
                  <a:pt x="5008" y="8377"/>
                </a:lnTo>
                <a:lnTo>
                  <a:pt x="4788" y="8280"/>
                </a:lnTo>
                <a:lnTo>
                  <a:pt x="4568" y="8133"/>
                </a:lnTo>
                <a:lnTo>
                  <a:pt x="4373" y="7987"/>
                </a:lnTo>
                <a:lnTo>
                  <a:pt x="4202" y="7816"/>
                </a:lnTo>
                <a:lnTo>
                  <a:pt x="4031" y="7645"/>
                </a:lnTo>
                <a:lnTo>
                  <a:pt x="3884" y="7449"/>
                </a:lnTo>
                <a:lnTo>
                  <a:pt x="3738" y="7229"/>
                </a:lnTo>
                <a:lnTo>
                  <a:pt x="3640" y="7010"/>
                </a:lnTo>
                <a:lnTo>
                  <a:pt x="3542" y="6765"/>
                </a:lnTo>
                <a:lnTo>
                  <a:pt x="3493" y="6521"/>
                </a:lnTo>
                <a:lnTo>
                  <a:pt x="3445" y="6277"/>
                </a:lnTo>
                <a:lnTo>
                  <a:pt x="3445" y="6008"/>
                </a:lnTo>
                <a:lnTo>
                  <a:pt x="3445" y="5740"/>
                </a:lnTo>
                <a:lnTo>
                  <a:pt x="3493" y="5495"/>
                </a:lnTo>
                <a:lnTo>
                  <a:pt x="3542" y="5251"/>
                </a:lnTo>
                <a:lnTo>
                  <a:pt x="3640" y="5007"/>
                </a:lnTo>
                <a:lnTo>
                  <a:pt x="3738" y="4787"/>
                </a:lnTo>
                <a:lnTo>
                  <a:pt x="3884" y="4567"/>
                </a:lnTo>
                <a:lnTo>
                  <a:pt x="4031" y="4372"/>
                </a:lnTo>
                <a:lnTo>
                  <a:pt x="4202" y="4201"/>
                </a:lnTo>
                <a:lnTo>
                  <a:pt x="4373" y="4030"/>
                </a:lnTo>
                <a:lnTo>
                  <a:pt x="4568" y="3883"/>
                </a:lnTo>
                <a:lnTo>
                  <a:pt x="4788" y="3737"/>
                </a:lnTo>
                <a:lnTo>
                  <a:pt x="5008" y="3639"/>
                </a:lnTo>
                <a:lnTo>
                  <a:pt x="5252" y="3542"/>
                </a:lnTo>
                <a:lnTo>
                  <a:pt x="5496" y="3493"/>
                </a:lnTo>
                <a:lnTo>
                  <a:pt x="5740" y="3444"/>
                </a:lnTo>
                <a:close/>
                <a:moveTo>
                  <a:pt x="5691" y="0"/>
                </a:moveTo>
                <a:lnTo>
                  <a:pt x="5398" y="25"/>
                </a:lnTo>
                <a:lnTo>
                  <a:pt x="5105" y="73"/>
                </a:lnTo>
                <a:lnTo>
                  <a:pt x="4788" y="122"/>
                </a:lnTo>
                <a:lnTo>
                  <a:pt x="4519" y="196"/>
                </a:lnTo>
                <a:lnTo>
                  <a:pt x="4226" y="269"/>
                </a:lnTo>
                <a:lnTo>
                  <a:pt x="3664" y="464"/>
                </a:lnTo>
                <a:lnTo>
                  <a:pt x="3152" y="733"/>
                </a:lnTo>
                <a:lnTo>
                  <a:pt x="2639" y="1026"/>
                </a:lnTo>
                <a:lnTo>
                  <a:pt x="2199" y="1368"/>
                </a:lnTo>
                <a:lnTo>
                  <a:pt x="1759" y="1759"/>
                </a:lnTo>
                <a:lnTo>
                  <a:pt x="1369" y="2198"/>
                </a:lnTo>
                <a:lnTo>
                  <a:pt x="1027" y="2638"/>
                </a:lnTo>
                <a:lnTo>
                  <a:pt x="734" y="3151"/>
                </a:lnTo>
                <a:lnTo>
                  <a:pt x="465" y="3664"/>
                </a:lnTo>
                <a:lnTo>
                  <a:pt x="270" y="4225"/>
                </a:lnTo>
                <a:lnTo>
                  <a:pt x="196" y="4518"/>
                </a:lnTo>
                <a:lnTo>
                  <a:pt x="123" y="4787"/>
                </a:lnTo>
                <a:lnTo>
                  <a:pt x="74" y="5105"/>
                </a:lnTo>
                <a:lnTo>
                  <a:pt x="25" y="5398"/>
                </a:lnTo>
                <a:lnTo>
                  <a:pt x="1" y="5691"/>
                </a:lnTo>
                <a:lnTo>
                  <a:pt x="1" y="6008"/>
                </a:lnTo>
                <a:lnTo>
                  <a:pt x="25" y="6448"/>
                </a:lnTo>
                <a:lnTo>
                  <a:pt x="74" y="6887"/>
                </a:lnTo>
                <a:lnTo>
                  <a:pt x="147" y="7352"/>
                </a:lnTo>
                <a:lnTo>
                  <a:pt x="270" y="7791"/>
                </a:lnTo>
                <a:lnTo>
                  <a:pt x="392" y="8231"/>
                </a:lnTo>
                <a:lnTo>
                  <a:pt x="563" y="8670"/>
                </a:lnTo>
                <a:lnTo>
                  <a:pt x="734" y="9110"/>
                </a:lnTo>
                <a:lnTo>
                  <a:pt x="929" y="9550"/>
                </a:lnTo>
                <a:lnTo>
                  <a:pt x="1149" y="9965"/>
                </a:lnTo>
                <a:lnTo>
                  <a:pt x="1393" y="10404"/>
                </a:lnTo>
                <a:lnTo>
                  <a:pt x="1906" y="11210"/>
                </a:lnTo>
                <a:lnTo>
                  <a:pt x="2443" y="11992"/>
                </a:lnTo>
                <a:lnTo>
                  <a:pt x="3005" y="12725"/>
                </a:lnTo>
                <a:lnTo>
                  <a:pt x="3567" y="13408"/>
                </a:lnTo>
                <a:lnTo>
                  <a:pt x="4104" y="14019"/>
                </a:lnTo>
                <a:lnTo>
                  <a:pt x="4617" y="14581"/>
                </a:lnTo>
                <a:lnTo>
                  <a:pt x="5081" y="15045"/>
                </a:lnTo>
                <a:lnTo>
                  <a:pt x="5740" y="15680"/>
                </a:lnTo>
                <a:lnTo>
                  <a:pt x="6009" y="15924"/>
                </a:lnTo>
                <a:lnTo>
                  <a:pt x="6278" y="15680"/>
                </a:lnTo>
                <a:lnTo>
                  <a:pt x="6937" y="15045"/>
                </a:lnTo>
                <a:lnTo>
                  <a:pt x="7401" y="14581"/>
                </a:lnTo>
                <a:lnTo>
                  <a:pt x="7914" y="14019"/>
                </a:lnTo>
                <a:lnTo>
                  <a:pt x="8451" y="13408"/>
                </a:lnTo>
                <a:lnTo>
                  <a:pt x="9013" y="12725"/>
                </a:lnTo>
                <a:lnTo>
                  <a:pt x="9575" y="11992"/>
                </a:lnTo>
                <a:lnTo>
                  <a:pt x="10112" y="11210"/>
                </a:lnTo>
                <a:lnTo>
                  <a:pt x="10625" y="10404"/>
                </a:lnTo>
                <a:lnTo>
                  <a:pt x="10869" y="9965"/>
                </a:lnTo>
                <a:lnTo>
                  <a:pt x="11089" y="9550"/>
                </a:lnTo>
                <a:lnTo>
                  <a:pt x="11284" y="9110"/>
                </a:lnTo>
                <a:lnTo>
                  <a:pt x="11455" y="8670"/>
                </a:lnTo>
                <a:lnTo>
                  <a:pt x="11626" y="8231"/>
                </a:lnTo>
                <a:lnTo>
                  <a:pt x="11748" y="7791"/>
                </a:lnTo>
                <a:lnTo>
                  <a:pt x="11871" y="7352"/>
                </a:lnTo>
                <a:lnTo>
                  <a:pt x="11944" y="6887"/>
                </a:lnTo>
                <a:lnTo>
                  <a:pt x="11993" y="6448"/>
                </a:lnTo>
                <a:lnTo>
                  <a:pt x="12017" y="6008"/>
                </a:lnTo>
                <a:lnTo>
                  <a:pt x="12017" y="5691"/>
                </a:lnTo>
                <a:lnTo>
                  <a:pt x="11993" y="5398"/>
                </a:lnTo>
                <a:lnTo>
                  <a:pt x="11944" y="5105"/>
                </a:lnTo>
                <a:lnTo>
                  <a:pt x="11895" y="4787"/>
                </a:lnTo>
                <a:lnTo>
                  <a:pt x="11822" y="4518"/>
                </a:lnTo>
                <a:lnTo>
                  <a:pt x="11748" y="4225"/>
                </a:lnTo>
                <a:lnTo>
                  <a:pt x="11553" y="3664"/>
                </a:lnTo>
                <a:lnTo>
                  <a:pt x="11284" y="3151"/>
                </a:lnTo>
                <a:lnTo>
                  <a:pt x="10991" y="2638"/>
                </a:lnTo>
                <a:lnTo>
                  <a:pt x="10649" y="2198"/>
                </a:lnTo>
                <a:lnTo>
                  <a:pt x="10259" y="1759"/>
                </a:lnTo>
                <a:lnTo>
                  <a:pt x="9819" y="1368"/>
                </a:lnTo>
                <a:lnTo>
                  <a:pt x="9379" y="1026"/>
                </a:lnTo>
                <a:lnTo>
                  <a:pt x="8866" y="733"/>
                </a:lnTo>
                <a:lnTo>
                  <a:pt x="8354" y="464"/>
                </a:lnTo>
                <a:lnTo>
                  <a:pt x="7792" y="269"/>
                </a:lnTo>
                <a:lnTo>
                  <a:pt x="7499" y="196"/>
                </a:lnTo>
                <a:lnTo>
                  <a:pt x="7230" y="122"/>
                </a:lnTo>
                <a:lnTo>
                  <a:pt x="6913" y="73"/>
                </a:lnTo>
                <a:lnTo>
                  <a:pt x="6620" y="25"/>
                </a:lnTo>
                <a:lnTo>
                  <a:pt x="6326" y="0"/>
                </a:lnTo>
                <a:close/>
              </a:path>
            </a:pathLst>
          </a:custGeom>
          <a:solidFill>
            <a:srgbClr val="51B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377;p40">
            <a:extLst>
              <a:ext uri="{FF2B5EF4-FFF2-40B4-BE49-F238E27FC236}">
                <a16:creationId xmlns:a16="http://schemas.microsoft.com/office/drawing/2014/main" id="{5129C398-02AB-46DE-99EB-F8EDDF3C9D6E}"/>
              </a:ext>
            </a:extLst>
          </p:cNvPr>
          <p:cNvSpPr/>
          <p:nvPr/>
        </p:nvSpPr>
        <p:spPr>
          <a:xfrm>
            <a:off x="513903" y="1690153"/>
            <a:ext cx="208388" cy="295792"/>
          </a:xfrm>
          <a:custGeom>
            <a:avLst/>
            <a:gdLst/>
            <a:ahLst/>
            <a:cxnLst/>
            <a:rect l="l" t="t" r="r" b="b"/>
            <a:pathLst>
              <a:path w="12018" h="15924" extrusionOk="0">
                <a:moveTo>
                  <a:pt x="6278" y="3444"/>
                </a:moveTo>
                <a:lnTo>
                  <a:pt x="6522" y="3493"/>
                </a:lnTo>
                <a:lnTo>
                  <a:pt x="6766" y="3542"/>
                </a:lnTo>
                <a:lnTo>
                  <a:pt x="7010" y="3639"/>
                </a:lnTo>
                <a:lnTo>
                  <a:pt x="7230" y="3737"/>
                </a:lnTo>
                <a:lnTo>
                  <a:pt x="7450" y="3883"/>
                </a:lnTo>
                <a:lnTo>
                  <a:pt x="7645" y="4030"/>
                </a:lnTo>
                <a:lnTo>
                  <a:pt x="7816" y="4201"/>
                </a:lnTo>
                <a:lnTo>
                  <a:pt x="7987" y="4372"/>
                </a:lnTo>
                <a:lnTo>
                  <a:pt x="8134" y="4567"/>
                </a:lnTo>
                <a:lnTo>
                  <a:pt x="8280" y="4787"/>
                </a:lnTo>
                <a:lnTo>
                  <a:pt x="8378" y="5007"/>
                </a:lnTo>
                <a:lnTo>
                  <a:pt x="8476" y="5251"/>
                </a:lnTo>
                <a:lnTo>
                  <a:pt x="8525" y="5495"/>
                </a:lnTo>
                <a:lnTo>
                  <a:pt x="8573" y="5740"/>
                </a:lnTo>
                <a:lnTo>
                  <a:pt x="8573" y="6008"/>
                </a:lnTo>
                <a:lnTo>
                  <a:pt x="8573" y="6277"/>
                </a:lnTo>
                <a:lnTo>
                  <a:pt x="8525" y="6521"/>
                </a:lnTo>
                <a:lnTo>
                  <a:pt x="8476" y="6765"/>
                </a:lnTo>
                <a:lnTo>
                  <a:pt x="8378" y="7010"/>
                </a:lnTo>
                <a:lnTo>
                  <a:pt x="8280" y="7229"/>
                </a:lnTo>
                <a:lnTo>
                  <a:pt x="8134" y="7449"/>
                </a:lnTo>
                <a:lnTo>
                  <a:pt x="7987" y="7645"/>
                </a:lnTo>
                <a:lnTo>
                  <a:pt x="7816" y="7816"/>
                </a:lnTo>
                <a:lnTo>
                  <a:pt x="7645" y="7987"/>
                </a:lnTo>
                <a:lnTo>
                  <a:pt x="7450" y="8133"/>
                </a:lnTo>
                <a:lnTo>
                  <a:pt x="7230" y="8280"/>
                </a:lnTo>
                <a:lnTo>
                  <a:pt x="7010" y="8377"/>
                </a:lnTo>
                <a:lnTo>
                  <a:pt x="6766" y="8475"/>
                </a:lnTo>
                <a:lnTo>
                  <a:pt x="6522" y="8524"/>
                </a:lnTo>
                <a:lnTo>
                  <a:pt x="6278" y="8573"/>
                </a:lnTo>
                <a:lnTo>
                  <a:pt x="5740" y="8573"/>
                </a:lnTo>
                <a:lnTo>
                  <a:pt x="5496" y="8524"/>
                </a:lnTo>
                <a:lnTo>
                  <a:pt x="5252" y="8475"/>
                </a:lnTo>
                <a:lnTo>
                  <a:pt x="5008" y="8377"/>
                </a:lnTo>
                <a:lnTo>
                  <a:pt x="4788" y="8280"/>
                </a:lnTo>
                <a:lnTo>
                  <a:pt x="4568" y="8133"/>
                </a:lnTo>
                <a:lnTo>
                  <a:pt x="4373" y="7987"/>
                </a:lnTo>
                <a:lnTo>
                  <a:pt x="4202" y="7816"/>
                </a:lnTo>
                <a:lnTo>
                  <a:pt x="4031" y="7645"/>
                </a:lnTo>
                <a:lnTo>
                  <a:pt x="3884" y="7449"/>
                </a:lnTo>
                <a:lnTo>
                  <a:pt x="3738" y="7229"/>
                </a:lnTo>
                <a:lnTo>
                  <a:pt x="3640" y="7010"/>
                </a:lnTo>
                <a:lnTo>
                  <a:pt x="3542" y="6765"/>
                </a:lnTo>
                <a:lnTo>
                  <a:pt x="3493" y="6521"/>
                </a:lnTo>
                <a:lnTo>
                  <a:pt x="3445" y="6277"/>
                </a:lnTo>
                <a:lnTo>
                  <a:pt x="3445" y="6008"/>
                </a:lnTo>
                <a:lnTo>
                  <a:pt x="3445" y="5740"/>
                </a:lnTo>
                <a:lnTo>
                  <a:pt x="3493" y="5495"/>
                </a:lnTo>
                <a:lnTo>
                  <a:pt x="3542" y="5251"/>
                </a:lnTo>
                <a:lnTo>
                  <a:pt x="3640" y="5007"/>
                </a:lnTo>
                <a:lnTo>
                  <a:pt x="3738" y="4787"/>
                </a:lnTo>
                <a:lnTo>
                  <a:pt x="3884" y="4567"/>
                </a:lnTo>
                <a:lnTo>
                  <a:pt x="4031" y="4372"/>
                </a:lnTo>
                <a:lnTo>
                  <a:pt x="4202" y="4201"/>
                </a:lnTo>
                <a:lnTo>
                  <a:pt x="4373" y="4030"/>
                </a:lnTo>
                <a:lnTo>
                  <a:pt x="4568" y="3883"/>
                </a:lnTo>
                <a:lnTo>
                  <a:pt x="4788" y="3737"/>
                </a:lnTo>
                <a:lnTo>
                  <a:pt x="5008" y="3639"/>
                </a:lnTo>
                <a:lnTo>
                  <a:pt x="5252" y="3542"/>
                </a:lnTo>
                <a:lnTo>
                  <a:pt x="5496" y="3493"/>
                </a:lnTo>
                <a:lnTo>
                  <a:pt x="5740" y="3444"/>
                </a:lnTo>
                <a:close/>
                <a:moveTo>
                  <a:pt x="5691" y="0"/>
                </a:moveTo>
                <a:lnTo>
                  <a:pt x="5398" y="25"/>
                </a:lnTo>
                <a:lnTo>
                  <a:pt x="5105" y="73"/>
                </a:lnTo>
                <a:lnTo>
                  <a:pt x="4788" y="122"/>
                </a:lnTo>
                <a:lnTo>
                  <a:pt x="4519" y="196"/>
                </a:lnTo>
                <a:lnTo>
                  <a:pt x="4226" y="269"/>
                </a:lnTo>
                <a:lnTo>
                  <a:pt x="3664" y="464"/>
                </a:lnTo>
                <a:lnTo>
                  <a:pt x="3152" y="733"/>
                </a:lnTo>
                <a:lnTo>
                  <a:pt x="2639" y="1026"/>
                </a:lnTo>
                <a:lnTo>
                  <a:pt x="2199" y="1368"/>
                </a:lnTo>
                <a:lnTo>
                  <a:pt x="1759" y="1759"/>
                </a:lnTo>
                <a:lnTo>
                  <a:pt x="1369" y="2198"/>
                </a:lnTo>
                <a:lnTo>
                  <a:pt x="1027" y="2638"/>
                </a:lnTo>
                <a:lnTo>
                  <a:pt x="734" y="3151"/>
                </a:lnTo>
                <a:lnTo>
                  <a:pt x="465" y="3664"/>
                </a:lnTo>
                <a:lnTo>
                  <a:pt x="270" y="4225"/>
                </a:lnTo>
                <a:lnTo>
                  <a:pt x="196" y="4518"/>
                </a:lnTo>
                <a:lnTo>
                  <a:pt x="123" y="4787"/>
                </a:lnTo>
                <a:lnTo>
                  <a:pt x="74" y="5105"/>
                </a:lnTo>
                <a:lnTo>
                  <a:pt x="25" y="5398"/>
                </a:lnTo>
                <a:lnTo>
                  <a:pt x="1" y="5691"/>
                </a:lnTo>
                <a:lnTo>
                  <a:pt x="1" y="6008"/>
                </a:lnTo>
                <a:lnTo>
                  <a:pt x="25" y="6448"/>
                </a:lnTo>
                <a:lnTo>
                  <a:pt x="74" y="6887"/>
                </a:lnTo>
                <a:lnTo>
                  <a:pt x="147" y="7352"/>
                </a:lnTo>
                <a:lnTo>
                  <a:pt x="270" y="7791"/>
                </a:lnTo>
                <a:lnTo>
                  <a:pt x="392" y="8231"/>
                </a:lnTo>
                <a:lnTo>
                  <a:pt x="563" y="8670"/>
                </a:lnTo>
                <a:lnTo>
                  <a:pt x="734" y="9110"/>
                </a:lnTo>
                <a:lnTo>
                  <a:pt x="929" y="9550"/>
                </a:lnTo>
                <a:lnTo>
                  <a:pt x="1149" y="9965"/>
                </a:lnTo>
                <a:lnTo>
                  <a:pt x="1393" y="10404"/>
                </a:lnTo>
                <a:lnTo>
                  <a:pt x="1906" y="11210"/>
                </a:lnTo>
                <a:lnTo>
                  <a:pt x="2443" y="11992"/>
                </a:lnTo>
                <a:lnTo>
                  <a:pt x="3005" y="12725"/>
                </a:lnTo>
                <a:lnTo>
                  <a:pt x="3567" y="13408"/>
                </a:lnTo>
                <a:lnTo>
                  <a:pt x="4104" y="14019"/>
                </a:lnTo>
                <a:lnTo>
                  <a:pt x="4617" y="14581"/>
                </a:lnTo>
                <a:lnTo>
                  <a:pt x="5081" y="15045"/>
                </a:lnTo>
                <a:lnTo>
                  <a:pt x="5740" y="15680"/>
                </a:lnTo>
                <a:lnTo>
                  <a:pt x="6009" y="15924"/>
                </a:lnTo>
                <a:lnTo>
                  <a:pt x="6278" y="15680"/>
                </a:lnTo>
                <a:lnTo>
                  <a:pt x="6937" y="15045"/>
                </a:lnTo>
                <a:lnTo>
                  <a:pt x="7401" y="14581"/>
                </a:lnTo>
                <a:lnTo>
                  <a:pt x="7914" y="14019"/>
                </a:lnTo>
                <a:lnTo>
                  <a:pt x="8451" y="13408"/>
                </a:lnTo>
                <a:lnTo>
                  <a:pt x="9013" y="12725"/>
                </a:lnTo>
                <a:lnTo>
                  <a:pt x="9575" y="11992"/>
                </a:lnTo>
                <a:lnTo>
                  <a:pt x="10112" y="11210"/>
                </a:lnTo>
                <a:lnTo>
                  <a:pt x="10625" y="10404"/>
                </a:lnTo>
                <a:lnTo>
                  <a:pt x="10869" y="9965"/>
                </a:lnTo>
                <a:lnTo>
                  <a:pt x="11089" y="9550"/>
                </a:lnTo>
                <a:lnTo>
                  <a:pt x="11284" y="9110"/>
                </a:lnTo>
                <a:lnTo>
                  <a:pt x="11455" y="8670"/>
                </a:lnTo>
                <a:lnTo>
                  <a:pt x="11626" y="8231"/>
                </a:lnTo>
                <a:lnTo>
                  <a:pt x="11748" y="7791"/>
                </a:lnTo>
                <a:lnTo>
                  <a:pt x="11871" y="7352"/>
                </a:lnTo>
                <a:lnTo>
                  <a:pt x="11944" y="6887"/>
                </a:lnTo>
                <a:lnTo>
                  <a:pt x="11993" y="6448"/>
                </a:lnTo>
                <a:lnTo>
                  <a:pt x="12017" y="6008"/>
                </a:lnTo>
                <a:lnTo>
                  <a:pt x="12017" y="5691"/>
                </a:lnTo>
                <a:lnTo>
                  <a:pt x="11993" y="5398"/>
                </a:lnTo>
                <a:lnTo>
                  <a:pt x="11944" y="5105"/>
                </a:lnTo>
                <a:lnTo>
                  <a:pt x="11895" y="4787"/>
                </a:lnTo>
                <a:lnTo>
                  <a:pt x="11822" y="4518"/>
                </a:lnTo>
                <a:lnTo>
                  <a:pt x="11748" y="4225"/>
                </a:lnTo>
                <a:lnTo>
                  <a:pt x="11553" y="3664"/>
                </a:lnTo>
                <a:lnTo>
                  <a:pt x="11284" y="3151"/>
                </a:lnTo>
                <a:lnTo>
                  <a:pt x="10991" y="2638"/>
                </a:lnTo>
                <a:lnTo>
                  <a:pt x="10649" y="2198"/>
                </a:lnTo>
                <a:lnTo>
                  <a:pt x="10259" y="1759"/>
                </a:lnTo>
                <a:lnTo>
                  <a:pt x="9819" y="1368"/>
                </a:lnTo>
                <a:lnTo>
                  <a:pt x="9379" y="1026"/>
                </a:lnTo>
                <a:lnTo>
                  <a:pt x="8866" y="733"/>
                </a:lnTo>
                <a:lnTo>
                  <a:pt x="8354" y="464"/>
                </a:lnTo>
                <a:lnTo>
                  <a:pt x="7792" y="269"/>
                </a:lnTo>
                <a:lnTo>
                  <a:pt x="7499" y="196"/>
                </a:lnTo>
                <a:lnTo>
                  <a:pt x="7230" y="122"/>
                </a:lnTo>
                <a:lnTo>
                  <a:pt x="6913" y="73"/>
                </a:lnTo>
                <a:lnTo>
                  <a:pt x="6620" y="25"/>
                </a:lnTo>
                <a:lnTo>
                  <a:pt x="6326" y="0"/>
                </a:lnTo>
                <a:close/>
              </a:path>
            </a:pathLst>
          </a:custGeom>
          <a:solidFill>
            <a:srgbClr val="51B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6" name="Google Shape;449;p40">
            <a:extLst>
              <a:ext uri="{FF2B5EF4-FFF2-40B4-BE49-F238E27FC236}">
                <a16:creationId xmlns:a16="http://schemas.microsoft.com/office/drawing/2014/main" id="{9139527B-B912-4487-BDF4-B626E766D882}"/>
              </a:ext>
            </a:extLst>
          </p:cNvPr>
          <p:cNvGrpSpPr/>
          <p:nvPr/>
        </p:nvGrpSpPr>
        <p:grpSpPr>
          <a:xfrm>
            <a:off x="492510" y="2027659"/>
            <a:ext cx="251176" cy="332812"/>
            <a:chOff x="2594325" y="1627175"/>
            <a:chExt cx="440850" cy="440850"/>
          </a:xfrm>
        </p:grpSpPr>
        <p:sp>
          <p:nvSpPr>
            <p:cNvPr id="17" name="Google Shape;450;p40">
              <a:extLst>
                <a:ext uri="{FF2B5EF4-FFF2-40B4-BE49-F238E27FC236}">
                  <a16:creationId xmlns:a16="http://schemas.microsoft.com/office/drawing/2014/main" id="{47E5D2C3-0F64-4BE1-9C44-E4249C96326B}"/>
                </a:ext>
              </a:extLst>
            </p:cNvPr>
            <p:cNvSpPr/>
            <p:nvPr/>
          </p:nvSpPr>
          <p:spPr>
            <a:xfrm>
              <a:off x="2594325" y="1890950"/>
              <a:ext cx="177075" cy="177075"/>
            </a:xfrm>
            <a:custGeom>
              <a:avLst/>
              <a:gdLst/>
              <a:ahLst/>
              <a:cxnLst/>
              <a:rect l="l" t="t" r="r" b="b"/>
              <a:pathLst>
                <a:path w="7083" h="7083" extrusionOk="0">
                  <a:moveTo>
                    <a:pt x="5544" y="0"/>
                  </a:moveTo>
                  <a:lnTo>
                    <a:pt x="538" y="5984"/>
                  </a:lnTo>
                  <a:lnTo>
                    <a:pt x="0" y="7083"/>
                  </a:lnTo>
                  <a:lnTo>
                    <a:pt x="1099" y="6546"/>
                  </a:lnTo>
                  <a:lnTo>
                    <a:pt x="7083" y="1539"/>
                  </a:lnTo>
                  <a:lnTo>
                    <a:pt x="5544" y="0"/>
                  </a:lnTo>
                  <a:close/>
                </a:path>
              </a:pathLst>
            </a:custGeom>
            <a:solidFill>
              <a:srgbClr val="51B1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51;p40">
              <a:extLst>
                <a:ext uri="{FF2B5EF4-FFF2-40B4-BE49-F238E27FC236}">
                  <a16:creationId xmlns:a16="http://schemas.microsoft.com/office/drawing/2014/main" id="{99C20F35-D093-438F-8770-FC52257CAC5B}"/>
                </a:ext>
              </a:extLst>
            </p:cNvPr>
            <p:cNvSpPr/>
            <p:nvPr/>
          </p:nvSpPr>
          <p:spPr>
            <a:xfrm>
              <a:off x="2858700" y="1627175"/>
              <a:ext cx="176475" cy="176475"/>
            </a:xfrm>
            <a:custGeom>
              <a:avLst/>
              <a:gdLst/>
              <a:ahLst/>
              <a:cxnLst/>
              <a:rect l="l" t="t" r="r" b="b"/>
              <a:pathLst>
                <a:path w="7059" h="7059" extrusionOk="0">
                  <a:moveTo>
                    <a:pt x="904" y="1"/>
                  </a:moveTo>
                  <a:lnTo>
                    <a:pt x="782" y="25"/>
                  </a:lnTo>
                  <a:lnTo>
                    <a:pt x="684" y="98"/>
                  </a:lnTo>
                  <a:lnTo>
                    <a:pt x="611" y="147"/>
                  </a:lnTo>
                  <a:lnTo>
                    <a:pt x="489" y="294"/>
                  </a:lnTo>
                  <a:lnTo>
                    <a:pt x="367" y="440"/>
                  </a:lnTo>
                  <a:lnTo>
                    <a:pt x="294" y="587"/>
                  </a:lnTo>
                  <a:lnTo>
                    <a:pt x="196" y="733"/>
                  </a:lnTo>
                  <a:lnTo>
                    <a:pt x="74" y="1051"/>
                  </a:lnTo>
                  <a:lnTo>
                    <a:pt x="0" y="1393"/>
                  </a:lnTo>
                  <a:lnTo>
                    <a:pt x="0" y="1735"/>
                  </a:lnTo>
                  <a:lnTo>
                    <a:pt x="25" y="2052"/>
                  </a:lnTo>
                  <a:lnTo>
                    <a:pt x="123" y="2394"/>
                  </a:lnTo>
                  <a:lnTo>
                    <a:pt x="269" y="2711"/>
                  </a:lnTo>
                  <a:lnTo>
                    <a:pt x="4348" y="6790"/>
                  </a:lnTo>
                  <a:lnTo>
                    <a:pt x="4665" y="6937"/>
                  </a:lnTo>
                  <a:lnTo>
                    <a:pt x="5007" y="7034"/>
                  </a:lnTo>
                  <a:lnTo>
                    <a:pt x="5325" y="7059"/>
                  </a:lnTo>
                  <a:lnTo>
                    <a:pt x="5667" y="7059"/>
                  </a:lnTo>
                  <a:lnTo>
                    <a:pt x="6008" y="6986"/>
                  </a:lnTo>
                  <a:lnTo>
                    <a:pt x="6326" y="6863"/>
                  </a:lnTo>
                  <a:lnTo>
                    <a:pt x="6473" y="6766"/>
                  </a:lnTo>
                  <a:lnTo>
                    <a:pt x="6619" y="6692"/>
                  </a:lnTo>
                  <a:lnTo>
                    <a:pt x="6766" y="6570"/>
                  </a:lnTo>
                  <a:lnTo>
                    <a:pt x="6912" y="6448"/>
                  </a:lnTo>
                  <a:lnTo>
                    <a:pt x="6961" y="6375"/>
                  </a:lnTo>
                  <a:lnTo>
                    <a:pt x="7034" y="6277"/>
                  </a:lnTo>
                  <a:lnTo>
                    <a:pt x="7059" y="6155"/>
                  </a:lnTo>
                  <a:lnTo>
                    <a:pt x="7059" y="6057"/>
                  </a:lnTo>
                  <a:lnTo>
                    <a:pt x="7059" y="5960"/>
                  </a:lnTo>
                  <a:lnTo>
                    <a:pt x="7034" y="5862"/>
                  </a:lnTo>
                  <a:lnTo>
                    <a:pt x="6961" y="5764"/>
                  </a:lnTo>
                  <a:lnTo>
                    <a:pt x="6912" y="5667"/>
                  </a:lnTo>
                  <a:lnTo>
                    <a:pt x="1393" y="147"/>
                  </a:lnTo>
                  <a:lnTo>
                    <a:pt x="1295" y="98"/>
                  </a:lnTo>
                  <a:lnTo>
                    <a:pt x="1197" y="25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51B1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52;p40">
              <a:extLst>
                <a:ext uri="{FF2B5EF4-FFF2-40B4-BE49-F238E27FC236}">
                  <a16:creationId xmlns:a16="http://schemas.microsoft.com/office/drawing/2014/main" id="{242B12C1-E733-4E18-ADA2-C34033C280FE}"/>
                </a:ext>
              </a:extLst>
            </p:cNvPr>
            <p:cNvSpPr/>
            <p:nvPr/>
          </p:nvSpPr>
          <p:spPr>
            <a:xfrm>
              <a:off x="2663325" y="1702275"/>
              <a:ext cx="296750" cy="296775"/>
            </a:xfrm>
            <a:custGeom>
              <a:avLst/>
              <a:gdLst/>
              <a:ahLst/>
              <a:cxnLst/>
              <a:rect l="l" t="t" r="r" b="b"/>
              <a:pathLst>
                <a:path w="11870" h="11871" extrusionOk="0">
                  <a:moveTo>
                    <a:pt x="7718" y="1295"/>
                  </a:moveTo>
                  <a:lnTo>
                    <a:pt x="7815" y="1319"/>
                  </a:lnTo>
                  <a:lnTo>
                    <a:pt x="7889" y="1368"/>
                  </a:lnTo>
                  <a:lnTo>
                    <a:pt x="7938" y="1442"/>
                  </a:lnTo>
                  <a:lnTo>
                    <a:pt x="7938" y="1515"/>
                  </a:lnTo>
                  <a:lnTo>
                    <a:pt x="7938" y="1588"/>
                  </a:lnTo>
                  <a:lnTo>
                    <a:pt x="7889" y="1661"/>
                  </a:lnTo>
                  <a:lnTo>
                    <a:pt x="5862" y="3664"/>
                  </a:lnTo>
                  <a:lnTo>
                    <a:pt x="5788" y="3713"/>
                  </a:lnTo>
                  <a:lnTo>
                    <a:pt x="5715" y="3737"/>
                  </a:lnTo>
                  <a:lnTo>
                    <a:pt x="5642" y="3713"/>
                  </a:lnTo>
                  <a:lnTo>
                    <a:pt x="5569" y="3664"/>
                  </a:lnTo>
                  <a:lnTo>
                    <a:pt x="5520" y="3591"/>
                  </a:lnTo>
                  <a:lnTo>
                    <a:pt x="5495" y="3517"/>
                  </a:lnTo>
                  <a:lnTo>
                    <a:pt x="5520" y="3444"/>
                  </a:lnTo>
                  <a:lnTo>
                    <a:pt x="5569" y="3371"/>
                  </a:lnTo>
                  <a:lnTo>
                    <a:pt x="7571" y="1368"/>
                  </a:lnTo>
                  <a:lnTo>
                    <a:pt x="7644" y="1319"/>
                  </a:lnTo>
                  <a:lnTo>
                    <a:pt x="7718" y="1295"/>
                  </a:lnTo>
                  <a:close/>
                  <a:moveTo>
                    <a:pt x="7767" y="1"/>
                  </a:moveTo>
                  <a:lnTo>
                    <a:pt x="4885" y="2907"/>
                  </a:lnTo>
                  <a:lnTo>
                    <a:pt x="4640" y="2809"/>
                  </a:lnTo>
                  <a:lnTo>
                    <a:pt x="4396" y="2712"/>
                  </a:lnTo>
                  <a:lnTo>
                    <a:pt x="4103" y="2614"/>
                  </a:lnTo>
                  <a:lnTo>
                    <a:pt x="3810" y="2565"/>
                  </a:lnTo>
                  <a:lnTo>
                    <a:pt x="3493" y="2492"/>
                  </a:lnTo>
                  <a:lnTo>
                    <a:pt x="3175" y="2443"/>
                  </a:lnTo>
                  <a:lnTo>
                    <a:pt x="2858" y="2418"/>
                  </a:lnTo>
                  <a:lnTo>
                    <a:pt x="2247" y="2418"/>
                  </a:lnTo>
                  <a:lnTo>
                    <a:pt x="1954" y="2443"/>
                  </a:lnTo>
                  <a:lnTo>
                    <a:pt x="1636" y="2492"/>
                  </a:lnTo>
                  <a:lnTo>
                    <a:pt x="1319" y="2565"/>
                  </a:lnTo>
                  <a:lnTo>
                    <a:pt x="1001" y="2687"/>
                  </a:lnTo>
                  <a:lnTo>
                    <a:pt x="708" y="2809"/>
                  </a:lnTo>
                  <a:lnTo>
                    <a:pt x="415" y="3005"/>
                  </a:lnTo>
                  <a:lnTo>
                    <a:pt x="147" y="3224"/>
                  </a:lnTo>
                  <a:lnTo>
                    <a:pt x="73" y="3298"/>
                  </a:lnTo>
                  <a:lnTo>
                    <a:pt x="24" y="3395"/>
                  </a:lnTo>
                  <a:lnTo>
                    <a:pt x="0" y="3493"/>
                  </a:lnTo>
                  <a:lnTo>
                    <a:pt x="0" y="3615"/>
                  </a:lnTo>
                  <a:lnTo>
                    <a:pt x="0" y="3713"/>
                  </a:lnTo>
                  <a:lnTo>
                    <a:pt x="24" y="3811"/>
                  </a:lnTo>
                  <a:lnTo>
                    <a:pt x="73" y="3908"/>
                  </a:lnTo>
                  <a:lnTo>
                    <a:pt x="147" y="4006"/>
                  </a:lnTo>
                  <a:lnTo>
                    <a:pt x="7864" y="11724"/>
                  </a:lnTo>
                  <a:lnTo>
                    <a:pt x="7962" y="11797"/>
                  </a:lnTo>
                  <a:lnTo>
                    <a:pt x="8060" y="11846"/>
                  </a:lnTo>
                  <a:lnTo>
                    <a:pt x="8157" y="11870"/>
                  </a:lnTo>
                  <a:lnTo>
                    <a:pt x="8377" y="11870"/>
                  </a:lnTo>
                  <a:lnTo>
                    <a:pt x="8475" y="11846"/>
                  </a:lnTo>
                  <a:lnTo>
                    <a:pt x="8573" y="11797"/>
                  </a:lnTo>
                  <a:lnTo>
                    <a:pt x="8646" y="11724"/>
                  </a:lnTo>
                  <a:lnTo>
                    <a:pt x="8866" y="11455"/>
                  </a:lnTo>
                  <a:lnTo>
                    <a:pt x="9061" y="11162"/>
                  </a:lnTo>
                  <a:lnTo>
                    <a:pt x="9183" y="10869"/>
                  </a:lnTo>
                  <a:lnTo>
                    <a:pt x="9305" y="10551"/>
                  </a:lnTo>
                  <a:lnTo>
                    <a:pt x="9379" y="10234"/>
                  </a:lnTo>
                  <a:lnTo>
                    <a:pt x="9427" y="9916"/>
                  </a:lnTo>
                  <a:lnTo>
                    <a:pt x="9452" y="9623"/>
                  </a:lnTo>
                  <a:lnTo>
                    <a:pt x="9452" y="9330"/>
                  </a:lnTo>
                  <a:lnTo>
                    <a:pt x="9452" y="9013"/>
                  </a:lnTo>
                  <a:lnTo>
                    <a:pt x="9427" y="8695"/>
                  </a:lnTo>
                  <a:lnTo>
                    <a:pt x="9379" y="8378"/>
                  </a:lnTo>
                  <a:lnTo>
                    <a:pt x="9305" y="8060"/>
                  </a:lnTo>
                  <a:lnTo>
                    <a:pt x="9256" y="7767"/>
                  </a:lnTo>
                  <a:lnTo>
                    <a:pt x="9159" y="7474"/>
                  </a:lnTo>
                  <a:lnTo>
                    <a:pt x="9061" y="7230"/>
                  </a:lnTo>
                  <a:lnTo>
                    <a:pt x="8963" y="6986"/>
                  </a:lnTo>
                  <a:lnTo>
                    <a:pt x="11870" y="4104"/>
                  </a:lnTo>
                  <a:lnTo>
                    <a:pt x="7767" y="1"/>
                  </a:lnTo>
                  <a:close/>
                </a:path>
              </a:pathLst>
            </a:custGeom>
            <a:solidFill>
              <a:srgbClr val="51B1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711B90C4-39FA-4604-8EC9-E6BA38BB65C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D40DB0-ED50-46DC-8953-51EBED9C0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23" y="3231640"/>
            <a:ext cx="3834813" cy="117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845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86BA1-E0CC-4CB2-9DAA-6489A3556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2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คุณสมบัติเปรียบเทียบระหว่างรุ่นปัจจุบันกับรุ่น </a:t>
            </a:r>
            <a:r>
              <a:rPr lang="en-US" sz="2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 GeV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500FA-1828-4D57-99BD-5D81D1FDC8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6ACA6BA-632B-466E-9084-859BAEC548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960726"/>
              </p:ext>
            </p:extLst>
          </p:nvPr>
        </p:nvGraphicFramePr>
        <p:xfrm>
          <a:off x="809649" y="1146936"/>
          <a:ext cx="7524701" cy="3547187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535006">
                  <a:extLst>
                    <a:ext uri="{9D8B030D-6E8A-4147-A177-3AD203B41FA5}">
                      <a16:colId xmlns:a16="http://schemas.microsoft.com/office/drawing/2014/main" val="1940656843"/>
                    </a:ext>
                  </a:extLst>
                </a:gridCol>
                <a:gridCol w="997039">
                  <a:extLst>
                    <a:ext uri="{9D8B030D-6E8A-4147-A177-3AD203B41FA5}">
                      <a16:colId xmlns:a16="http://schemas.microsoft.com/office/drawing/2014/main" val="2323084723"/>
                    </a:ext>
                  </a:extLst>
                </a:gridCol>
                <a:gridCol w="995086">
                  <a:extLst>
                    <a:ext uri="{9D8B030D-6E8A-4147-A177-3AD203B41FA5}">
                      <a16:colId xmlns:a16="http://schemas.microsoft.com/office/drawing/2014/main" val="4071287441"/>
                    </a:ext>
                  </a:extLst>
                </a:gridCol>
                <a:gridCol w="2997570">
                  <a:extLst>
                    <a:ext uri="{9D8B030D-6E8A-4147-A177-3AD203B41FA5}">
                      <a16:colId xmlns:a16="http://schemas.microsoft.com/office/drawing/2014/main" val="3389420493"/>
                    </a:ext>
                  </a:extLst>
                </a:gridCol>
              </a:tblGrid>
              <a:tr h="393620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ค่าพารามิเตอร์</a:t>
                      </a:r>
                      <a:endParaRPr lang="en-US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รุ่นปัจจุบัน</a:t>
                      </a:r>
                      <a:endParaRPr lang="en-US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รุ่น </a:t>
                      </a:r>
                      <a:r>
                        <a:rPr lang="en-US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ผลกระทบ</a:t>
                      </a:r>
                      <a:endParaRPr lang="en-US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1708635"/>
                  </a:ext>
                </a:extLst>
              </a:tr>
              <a:tr h="393620">
                <a:tc>
                  <a:txBody>
                    <a:bodyPr/>
                    <a:lstStyle/>
                    <a:p>
                      <a:r>
                        <a:rPr lang="th-TH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พลังงานอิเล็กตรอน (</a:t>
                      </a:r>
                      <a:r>
                        <a:rPr lang="en-US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GeV</a:t>
                      </a:r>
                      <a:r>
                        <a:rPr lang="th-TH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พลังงานแสงและความเข้มแสงเพิ่มขึ้น</a:t>
                      </a:r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6516825"/>
                  </a:ext>
                </a:extLst>
              </a:tr>
              <a:tr h="393620">
                <a:tc>
                  <a:txBody>
                    <a:bodyPr/>
                    <a:lstStyle/>
                    <a:p>
                      <a:r>
                        <a:rPr lang="th-TH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กระแสอิเล็กตรอน (</a:t>
                      </a:r>
                      <a:r>
                        <a:rPr lang="en-US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mA</a:t>
                      </a:r>
                      <a:r>
                        <a:rPr lang="th-TH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ความเข้มแสงเพิ่มขึ้น</a:t>
                      </a:r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2504486"/>
                  </a:ext>
                </a:extLst>
              </a:tr>
              <a:tr h="657569">
                <a:tc>
                  <a:txBody>
                    <a:bodyPr/>
                    <a:lstStyle/>
                    <a:p>
                      <a:r>
                        <a:rPr lang="th-TH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เส้นรอบวง</a:t>
                      </a:r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321.3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จำนวนระบบลำเลียงแสงและสถานีทดลองเพิ่มขึ้น</a:t>
                      </a:r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514127"/>
                  </a:ext>
                </a:extLst>
              </a:tr>
              <a:tr h="657569">
                <a:tc>
                  <a:txBody>
                    <a:bodyPr/>
                    <a:lstStyle/>
                    <a:p>
                      <a:r>
                        <a:rPr lang="th-TH" sz="1800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อิมิตแ</a:t>
                      </a:r>
                      <a:r>
                        <a:rPr lang="th-TH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ตน</a:t>
                      </a:r>
                      <a:r>
                        <a:rPr lang="th-TH" sz="1800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ซ์</a:t>
                      </a:r>
                      <a:r>
                        <a:rPr lang="th-TH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(</a:t>
                      </a:r>
                      <a:r>
                        <a:rPr lang="en-US" sz="1800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nm.rad</a:t>
                      </a:r>
                      <a:r>
                        <a:rPr lang="th-TH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&lt;1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ลำอิเล็กตรอนขนาดเล็กลงทำให้ความเข้มแสงสูงขึ้นได้โดยไม่สูญเสียความเข้มแสง</a:t>
                      </a:r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9352518"/>
                  </a:ext>
                </a:extLst>
              </a:tr>
              <a:tr h="6575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จำนวนช่องเพื่อติดตั้งอุปกรณ์แทรก</a:t>
                      </a:r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&gt;20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จำนวนสถานีทดลองเพิ่มขึ้น</a:t>
                      </a:r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8961863"/>
                  </a:ext>
                </a:extLst>
              </a:tr>
              <a:tr h="39362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Operation Mode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Decay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Top-up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ความเข็มแสงคงที่ ไม่ลดลงตามเวลา</a:t>
                      </a:r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8495144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4A54D-824E-4B2E-B420-3F72B2814A2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79609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D485E-8C22-4E4B-B883-3869127F1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419" y="347085"/>
            <a:ext cx="8520600" cy="572700"/>
          </a:xfrm>
        </p:spPr>
        <p:txBody>
          <a:bodyPr/>
          <a:lstStyle/>
          <a:p>
            <a:r>
              <a:rPr lang="th-TH" sz="30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เครื่องโทคา</a:t>
            </a:r>
            <a:r>
              <a:rPr lang="th-TH" sz="3000" b="1" u="sng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แมค</a:t>
            </a:r>
            <a:r>
              <a:rPr lang="en-US" sz="30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(Tokamak)</a:t>
            </a:r>
            <a:r>
              <a:rPr lang="th-TH" sz="30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เพื่อศึกษาพลังงาน </a:t>
            </a:r>
            <a:r>
              <a:rPr lang="en-US" sz="30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Fusion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FD9BE-6D38-4A56-8DF7-13F4173A1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978056"/>
            <a:ext cx="8520600" cy="3416400"/>
          </a:xfrm>
        </p:spPr>
        <p:txBody>
          <a:bodyPr/>
          <a:lstStyle/>
          <a:p>
            <a:pPr marL="114300" indent="0">
              <a:buNone/>
            </a:pPr>
            <a:r>
              <a:rPr lang="en" sz="2000" dirty="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rPr>
              <a:t>📌</a:t>
            </a:r>
            <a:r>
              <a:rPr lang="th-TH" sz="2000" dirty="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Tokamak  </a:t>
            </a:r>
            <a:r>
              <a:rPr lang="th-TH" sz="2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เป็นอุปกรณ์ที่ใช้สนามแม่เหล็กเหนี่ยวนำขึ้นสองแนวรวมเป็นรูปทรงเกลียวไปในท่อสุญญากาศรูปทรงโดนัท ซึ่งเป็นส่วนกักเก็บพลาสมาที่มีพลังงานความร้อนสูงจนกระทั่งเกิดปฏิกิริยานิวเคลียร์</a:t>
            </a:r>
            <a:r>
              <a:rPr lang="th-TH" sz="2000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ฟิว</a:t>
            </a:r>
            <a:r>
              <a:rPr lang="th-TH" sz="2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ชัน </a:t>
            </a:r>
            <a:endParaRPr lang="en-US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14300" indent="0">
              <a:buNone/>
            </a:pPr>
            <a:r>
              <a:rPr lang="th-TH" sz="2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" sz="2000" dirty="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rPr>
              <a:t>📌</a:t>
            </a:r>
            <a:r>
              <a:rPr lang="th-TH" sz="2000" dirty="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Institute of Plasma Physics, Chinese Academy of Science </a:t>
            </a:r>
            <a:r>
              <a:rPr lang="th-TH" sz="2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มีโครงการที่จะมอบเครื่องโทคา</a:t>
            </a:r>
            <a:r>
              <a:rPr lang="th-TH" sz="2000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แมค</a:t>
            </a:r>
            <a:r>
              <a:rPr lang="th-TH" sz="2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HT-6M </a:t>
            </a:r>
            <a:r>
              <a:rPr lang="th-TH" sz="2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ให้แก่ประเทศไทย</a:t>
            </a:r>
            <a:r>
              <a:rPr lang="en-US" sz="2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ยกระดับการวิจัยและพัฒนาทั้งในเชิงปริมาณและคุณภาพด้านพลาสมาและการประยุกต์ใช้ในอุตสาหกรรมเป้าหมายของประเทศตามวาระประเทศไทย 4.0</a:t>
            </a:r>
            <a:endParaRPr lang="en-US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E09CD-F677-464C-9734-C9E5B3ABF0B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D01C20-7BCE-4378-81AE-F9E452ADC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7192" y="3028982"/>
            <a:ext cx="2544635" cy="17100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99DAD4-02BB-42F2-9C64-5A5CB3F60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207" y="2972876"/>
            <a:ext cx="3680512" cy="185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27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E2F73-E15B-4383-959E-398803CB2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558" y="384012"/>
            <a:ext cx="8520600" cy="572700"/>
          </a:xfrm>
        </p:spPr>
        <p:txBody>
          <a:bodyPr/>
          <a:lstStyle/>
          <a:p>
            <a:r>
              <a:rPr lang="th-TH" sz="30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มหกรรมวิทยาศาสตร์และเทคโนโลยีแห่งชาติ</a:t>
            </a:r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sz="3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7F59B2-4040-4B02-BFFC-2AB75D07FA27}"/>
              </a:ext>
            </a:extLst>
          </p:cNvPr>
          <p:cNvSpPr txBox="1">
            <a:spLocks/>
          </p:cNvSpPr>
          <p:nvPr/>
        </p:nvSpPr>
        <p:spPr>
          <a:xfrm>
            <a:off x="0" y="845491"/>
            <a:ext cx="6799521" cy="2650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96900" lvl="1" indent="0">
              <a:lnSpc>
                <a:spcPct val="100000"/>
              </a:lnSpc>
              <a:buNone/>
            </a:pPr>
            <a:r>
              <a:rPr lang="th-TH" altLang="x-none" sz="2000" b="1" dirty="0">
                <a:solidFill>
                  <a:schemeClr val="tx1"/>
                </a:solidFill>
                <a:latin typeface="TH SarabunPSK" charset="0"/>
                <a:cs typeface="TH SarabunPSK" charset="0"/>
              </a:rPr>
              <a:t>ระหว่างวันที่ 1</a:t>
            </a:r>
            <a:r>
              <a:rPr lang="en-US" altLang="x-none" sz="2000" b="1" dirty="0">
                <a:solidFill>
                  <a:schemeClr val="tx1"/>
                </a:solidFill>
                <a:latin typeface="TH SarabunPSK" charset="0"/>
                <a:cs typeface="TH SarabunPSK" charset="0"/>
              </a:rPr>
              <a:t>6</a:t>
            </a:r>
            <a:r>
              <a:rPr lang="th-TH" altLang="x-none" sz="2000" b="1" dirty="0">
                <a:solidFill>
                  <a:schemeClr val="tx1"/>
                </a:solidFill>
                <a:latin typeface="TH SarabunPSK" charset="0"/>
                <a:cs typeface="TH SarabunPSK" charset="0"/>
              </a:rPr>
              <a:t>-2</a:t>
            </a:r>
            <a:r>
              <a:rPr lang="en-US" altLang="x-none" sz="2000" b="1" dirty="0">
                <a:solidFill>
                  <a:schemeClr val="tx1"/>
                </a:solidFill>
                <a:latin typeface="TH SarabunPSK" charset="0"/>
                <a:cs typeface="TH SarabunPSK" charset="0"/>
              </a:rPr>
              <a:t>6</a:t>
            </a:r>
            <a:r>
              <a:rPr lang="th-TH" altLang="x-none" sz="2000" b="1" dirty="0">
                <a:solidFill>
                  <a:schemeClr val="tx1"/>
                </a:solidFill>
                <a:latin typeface="TH SarabunPSK" charset="0"/>
                <a:cs typeface="TH SarabunPSK" charset="0"/>
              </a:rPr>
              <a:t> สิงหาคม 256</a:t>
            </a:r>
            <a:r>
              <a:rPr lang="en-US" altLang="x-none" sz="2000" b="1" dirty="0">
                <a:solidFill>
                  <a:schemeClr val="tx1"/>
                </a:solidFill>
                <a:latin typeface="TH SarabunPSK" charset="0"/>
                <a:cs typeface="TH SarabunPSK" charset="0"/>
              </a:rPr>
              <a:t>1</a:t>
            </a:r>
            <a:r>
              <a:rPr lang="th-TH" altLang="x-none" sz="2000" b="1" dirty="0">
                <a:solidFill>
                  <a:schemeClr val="tx1"/>
                </a:solidFill>
                <a:latin typeface="TH SarabunPSK" charset="0"/>
                <a:cs typeface="TH SarabunPSK" charset="0"/>
              </a:rPr>
              <a:t> </a:t>
            </a:r>
            <a:endParaRPr lang="en-US" altLang="x-none" sz="2000" b="1" dirty="0">
              <a:solidFill>
                <a:schemeClr val="tx1"/>
              </a:solidFill>
              <a:latin typeface="TH SarabunPSK" charset="0"/>
              <a:cs typeface="TH SarabunPSK" charset="0"/>
            </a:endParaRPr>
          </a:p>
          <a:p>
            <a:pPr marL="596900" lvl="1" indent="0">
              <a:lnSpc>
                <a:spcPct val="100000"/>
              </a:lnSpc>
              <a:buNone/>
            </a:pPr>
            <a:r>
              <a:rPr lang="th-TH" altLang="x-none" sz="2000" b="1" dirty="0">
                <a:solidFill>
                  <a:schemeClr val="tx1"/>
                </a:solidFill>
                <a:latin typeface="TH SarabunPSK" charset="0"/>
                <a:cs typeface="TH SarabunPSK" charset="0"/>
              </a:rPr>
              <a:t>ณ ศูนย์แสดงสินค้าและการประชุมอิมแพ็ค เมืองทองธานี </a:t>
            </a:r>
          </a:p>
          <a:p>
            <a:pPr marL="596900" lvl="1" indent="0">
              <a:lnSpc>
                <a:spcPct val="100000"/>
              </a:lnSpc>
              <a:buNone/>
            </a:pPr>
            <a:r>
              <a:rPr lang="th-TH" altLang="x-none" sz="2000" b="1" dirty="0">
                <a:solidFill>
                  <a:schemeClr val="tx1"/>
                </a:solidFill>
                <a:latin typeface="TH SarabunPSK" charset="0"/>
                <a:cs typeface="TH SarabunPSK" charset="0"/>
              </a:rPr>
              <a:t>“วิทย์สร้างคน สร้างแรงบันดาลใจ 1.2 ล้านเยาวชนไทย”</a:t>
            </a:r>
          </a:p>
          <a:p>
            <a:pPr marL="596900" lvl="1" indent="0">
              <a:lnSpc>
                <a:spcPct val="100000"/>
              </a:lnSpc>
              <a:buNone/>
            </a:pPr>
            <a:r>
              <a:rPr lang="th-TH" altLang="x-none" sz="2000" b="1" dirty="0">
                <a:solidFill>
                  <a:schemeClr val="tx1"/>
                </a:solidFill>
                <a:latin typeface="TH SarabunPSK" charset="0"/>
                <a:cs typeface="TH SarabunPSK" charset="0"/>
              </a:rPr>
              <a:t>และมีการจัดงานสัปดาห์วิทยาศาสตร์แห่งชาติส่วนภูมิภาคในทั่วประเทศ</a:t>
            </a:r>
          </a:p>
          <a:p>
            <a:pPr marL="596900" lvl="1" indent="0">
              <a:lnSpc>
                <a:spcPct val="100000"/>
              </a:lnSpc>
              <a:buNone/>
            </a:pPr>
            <a:r>
              <a:rPr lang="th-TH" altLang="x-none" sz="2000" b="1" dirty="0">
                <a:solidFill>
                  <a:schemeClr val="tx1"/>
                </a:solidFill>
                <a:latin typeface="TH SarabunPSK" charset="0"/>
                <a:cs typeface="TH SarabunPSK" charset="0"/>
              </a:rPr>
              <a:t>เช่น อุทยานวิทยาศาสตร์พระจอมเกล้า ณ หว้ากอ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33AF1F-9246-4BF4-B7DA-F56BD73EF7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1026" name="Picture 2" descr="cf94c250717119e7396f52eae00e97c41 10114007 à¹à¹à¹à¹à¹à¹ 0065">
            <a:extLst>
              <a:ext uri="{FF2B5EF4-FFF2-40B4-BE49-F238E27FC236}">
                <a16:creationId xmlns:a16="http://schemas.microsoft.com/office/drawing/2014/main" id="{033F87E3-6197-4B5E-8FA9-837FF60EC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918" y="487391"/>
            <a:ext cx="3126540" cy="208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imeline 20180822 193150">
            <a:extLst>
              <a:ext uri="{FF2B5EF4-FFF2-40B4-BE49-F238E27FC236}">
                <a16:creationId xmlns:a16="http://schemas.microsoft.com/office/drawing/2014/main" id="{2D5C6B11-DEF6-46E5-9920-724E9CB8C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43" y="3417628"/>
            <a:ext cx="2124889" cy="141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8U4A9182">
            <a:extLst>
              <a:ext uri="{FF2B5EF4-FFF2-40B4-BE49-F238E27FC236}">
                <a16:creationId xmlns:a16="http://schemas.microsoft.com/office/drawing/2014/main" id="{95ACDA45-BA5A-43DB-A911-158CA987A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063" y="3403760"/>
            <a:ext cx="2166501" cy="144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à¹à¸à¸ à¸²à¸à¸­à¸²à¸à¸à¸°à¸¡à¸µ 3 à¸à¸">
            <a:extLst>
              <a:ext uri="{FF2B5EF4-FFF2-40B4-BE49-F238E27FC236}">
                <a16:creationId xmlns:a16="http://schemas.microsoft.com/office/drawing/2014/main" id="{39A2A37D-2F07-48D6-9D86-330913B63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793" y="3417628"/>
            <a:ext cx="1929809" cy="144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715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607" t="13568" r="3702" b="11809"/>
          <a:stretch>
            <a:fillRect/>
          </a:stretch>
        </p:blipFill>
        <p:spPr bwMode="auto">
          <a:xfrm>
            <a:off x="7777805" y="3907502"/>
            <a:ext cx="1345220" cy="117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51023" y="2858884"/>
            <a:ext cx="5496237" cy="1422629"/>
          </a:xfrm>
        </p:spPr>
        <p:txBody>
          <a:bodyPr>
            <a:normAutofit fontScale="92500" lnSpcReduction="10000"/>
          </a:bodyPr>
          <a:lstStyle/>
          <a:p>
            <a:r>
              <a:rPr lang="en-US" altLang="x-none" sz="2094" b="1" dirty="0">
                <a:latin typeface="TH SarabunPSK" charset="0"/>
                <a:cs typeface="TH SarabunPSK" charset="0"/>
              </a:rPr>
              <a:t> </a:t>
            </a:r>
            <a:r>
              <a:rPr lang="th-TH" altLang="x-none" sz="2094" b="1" dirty="0">
                <a:solidFill>
                  <a:srgbClr val="FF0000"/>
                </a:solidFill>
                <a:latin typeface="TH SarabunPSK" charset="0"/>
                <a:cs typeface="TH SarabunPSK" charset="0"/>
              </a:rPr>
              <a:t>“จัตุรัสวิทยาศาสตร์ภูมิภาค”</a:t>
            </a:r>
            <a:r>
              <a:rPr lang="th-TH" altLang="x-none" sz="2094" b="1" dirty="0">
                <a:latin typeface="TH SarabunPSK" charset="0"/>
                <a:cs typeface="TH SarabunPSK" charset="0"/>
              </a:rPr>
              <a:t> – นิทรรศการและกิจกรรมเสริมศึกษา</a:t>
            </a:r>
            <a:br>
              <a:rPr lang="th-TH" altLang="x-none" sz="2094" b="1" dirty="0">
                <a:latin typeface="TH SarabunPSK" charset="0"/>
                <a:cs typeface="TH SarabunPSK" charset="0"/>
              </a:rPr>
            </a:br>
            <a:r>
              <a:rPr lang="th-TH" altLang="x-none" sz="2094" b="1" dirty="0">
                <a:latin typeface="TH SarabunPSK" charset="0"/>
                <a:cs typeface="TH SarabunPSK" charset="0"/>
              </a:rPr>
              <a:t>ที่เชื่อมโยงสาระใน </a:t>
            </a:r>
            <a:r>
              <a:rPr lang="th-TH" altLang="x-none" sz="2094" b="1" dirty="0">
                <a:solidFill>
                  <a:srgbClr val="FF0000"/>
                </a:solidFill>
                <a:latin typeface="TH SarabunPSK" charset="0"/>
                <a:cs typeface="TH SarabunPSK" charset="0"/>
              </a:rPr>
              <a:t>“ศูนย์นวัตกรรมแห่งอนาคต (</a:t>
            </a:r>
            <a:r>
              <a:rPr lang="en-US" altLang="x-none" sz="2094" b="1" dirty="0" err="1">
                <a:solidFill>
                  <a:srgbClr val="FF0000"/>
                </a:solidFill>
                <a:latin typeface="TH SarabunPSK" charset="0"/>
                <a:cs typeface="TH SarabunPSK" charset="0"/>
              </a:rPr>
              <a:t>Futurium</a:t>
            </a:r>
            <a:r>
              <a:rPr lang="en-US" altLang="x-none" sz="2094" b="1" dirty="0">
                <a:solidFill>
                  <a:srgbClr val="FF0000"/>
                </a:solidFill>
                <a:latin typeface="TH SarabunPSK" charset="0"/>
                <a:cs typeface="TH SarabunPSK" charset="0"/>
              </a:rPr>
              <a:t>)”</a:t>
            </a:r>
            <a:r>
              <a:rPr lang="en-US" altLang="x-none" sz="2094" b="1" dirty="0">
                <a:latin typeface="TH SarabunPSK" charset="0"/>
                <a:cs typeface="TH SarabunPSK" charset="0"/>
              </a:rPr>
              <a:t> </a:t>
            </a:r>
            <a:br>
              <a:rPr lang="th-TH" altLang="x-none" sz="2094" b="1" dirty="0">
                <a:latin typeface="TH SarabunPSK" charset="0"/>
                <a:cs typeface="TH SarabunPSK" charset="0"/>
              </a:rPr>
            </a:br>
            <a:r>
              <a:rPr lang="th-TH" altLang="x-none" sz="2094" b="1" dirty="0">
                <a:latin typeface="TH SarabunPSK" charset="0"/>
                <a:cs typeface="TH SarabunPSK" charset="0"/>
              </a:rPr>
              <a:t>กับองค์ความรู้ที่มีในพื้นที่ภูมิภาคต่าง ๆ เน้นการพัฒนา </a:t>
            </a:r>
            <a:br>
              <a:rPr lang="th-TH" altLang="x-none" sz="2094" b="1" dirty="0">
                <a:latin typeface="TH SarabunPSK" charset="0"/>
                <a:cs typeface="TH SarabunPSK" charset="0"/>
              </a:rPr>
            </a:br>
            <a:r>
              <a:rPr lang="th-TH" altLang="x-none" sz="2094" b="1" dirty="0">
                <a:latin typeface="TH SarabunPSK" charset="0"/>
                <a:cs typeface="TH SarabunPSK" charset="0"/>
              </a:rPr>
              <a:t>การเตรียมคนด้านอาชีพ วทน. </a:t>
            </a:r>
            <a:r>
              <a:rPr lang="en-US" altLang="x-none" sz="2094" b="1" dirty="0">
                <a:solidFill>
                  <a:srgbClr val="FF0000"/>
                </a:solidFill>
                <a:latin typeface="TH SarabunPSK" charset="0"/>
                <a:cs typeface="TH SarabunPSK" charset="0"/>
              </a:rPr>
              <a:t>(Job World)</a:t>
            </a:r>
            <a:endParaRPr lang="th-TH" altLang="x-none" sz="2094" b="1" dirty="0">
              <a:solidFill>
                <a:srgbClr val="FF0000"/>
              </a:solidFill>
              <a:latin typeface="TH SarabunPSK" charset="0"/>
              <a:cs typeface="TH SarabunPSK" charset="0"/>
            </a:endParaRPr>
          </a:p>
        </p:txBody>
      </p:sp>
      <p:pic>
        <p:nvPicPr>
          <p:cNvPr id="9221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00" t="12704" b="10882"/>
          <a:stretch>
            <a:fillRect/>
          </a:stretch>
        </p:blipFill>
        <p:spPr bwMode="auto">
          <a:xfrm>
            <a:off x="6174904" y="3907502"/>
            <a:ext cx="1656332" cy="117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280482" y="165991"/>
            <a:ext cx="2506916" cy="570899"/>
          </a:xfrm>
          <a:prstGeom prst="rect">
            <a:avLst/>
          </a:prstGeom>
        </p:spPr>
        <p:txBody>
          <a:bodyPr wrap="none" lIns="77698" tIns="38849" rIns="77698" bIns="38849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th-TH" altLang="x-none" sz="3200" b="1" u="sng" dirty="0">
                <a:solidFill>
                  <a:srgbClr val="FF0000"/>
                </a:solidFill>
                <a:latin typeface="TH SarabunPSK" charset="0"/>
                <a:ea typeface="Tahoma" charset="0"/>
                <a:cs typeface="TH SarabunPSK" charset="0"/>
              </a:rPr>
              <a:t>โครงการ </a:t>
            </a:r>
            <a:r>
              <a:rPr lang="en-GB" altLang="x-none" sz="3200" b="1" u="sng" dirty="0" err="1">
                <a:solidFill>
                  <a:srgbClr val="FF0000"/>
                </a:solidFill>
                <a:latin typeface="TH SarabunPSK" charset="0"/>
                <a:ea typeface="Tahoma" charset="0"/>
                <a:cs typeface="TH SarabunPSK" charset="0"/>
              </a:rPr>
              <a:t>Futurium</a:t>
            </a:r>
            <a:r>
              <a:rPr lang="en-GB" altLang="x-none" sz="3200" b="1" u="sng" dirty="0">
                <a:solidFill>
                  <a:srgbClr val="FF0000"/>
                </a:solidFill>
                <a:latin typeface="TH SarabunPSK" charset="0"/>
                <a:ea typeface="Tahoma" charset="0"/>
                <a:cs typeface="TH SarabunPSK" charset="0"/>
              </a:rPr>
              <a:t> </a:t>
            </a:r>
          </a:p>
        </p:txBody>
      </p:sp>
      <p:sp>
        <p:nvSpPr>
          <p:cNvPr id="14" name="Content Placeholder 6"/>
          <p:cNvSpPr txBox="1">
            <a:spLocks/>
          </p:cNvSpPr>
          <p:nvPr/>
        </p:nvSpPr>
        <p:spPr>
          <a:xfrm>
            <a:off x="373831" y="1022278"/>
            <a:ext cx="5717019" cy="1816623"/>
          </a:xfrm>
          <a:prstGeom prst="rect">
            <a:avLst/>
          </a:prstGeom>
        </p:spPr>
        <p:txBody>
          <a:bodyPr vert="horz" lIns="74833" tIns="37416" rIns="74833" bIns="37416" rtlCol="0">
            <a:noAutofit/>
          </a:bodyPr>
          <a:lstStyle/>
          <a:p>
            <a:pPr marL="280613" indent="-280613" defTabSz="74830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h-TH" altLang="x-none" sz="2094" b="1" dirty="0">
                <a:latin typeface="TH SarabunPSK" charset="0"/>
                <a:ea typeface="Arial" charset="0"/>
                <a:cs typeface="TH SarabunPSK" charset="0"/>
              </a:rPr>
              <a:t>การให้สิทธิประโยชน์ทางภาษี </a:t>
            </a:r>
            <a:r>
              <a:rPr lang="en-US" altLang="x-none" sz="2094" b="1" dirty="0">
                <a:latin typeface="TH SarabunPSK" charset="0"/>
                <a:ea typeface="Arial" charset="0"/>
                <a:cs typeface="TH SarabunPSK" charset="0"/>
              </a:rPr>
              <a:t>- </a:t>
            </a:r>
            <a:r>
              <a:rPr lang="th-TH" altLang="x-none" sz="2094" b="1" dirty="0">
                <a:latin typeface="TH SarabunPSK" charset="0"/>
                <a:ea typeface="Arial" charset="0"/>
                <a:cs typeface="TH SarabunPSK" charset="0"/>
              </a:rPr>
              <a:t>วันที่ 17 พฤศจิกายน 2561 กรมสรรพากรประกาศให้ </a:t>
            </a:r>
            <a:r>
              <a:rPr lang="th-TH" altLang="x-none" sz="2094" b="1" dirty="0">
                <a:solidFill>
                  <a:srgbClr val="FF0000"/>
                </a:solidFill>
                <a:latin typeface="TH SarabunPSK" charset="0"/>
                <a:ea typeface="Arial" charset="0"/>
                <a:cs typeface="TH SarabunPSK" charset="0"/>
              </a:rPr>
              <a:t>“การส่งเสริมการแสดงกิจกรรมหรือผลงานสิ่งประดิษฐ์และ</a:t>
            </a:r>
            <a:br>
              <a:rPr lang="th-TH" altLang="x-none" sz="2094" b="1" dirty="0">
                <a:solidFill>
                  <a:srgbClr val="FF0000"/>
                </a:solidFill>
                <a:latin typeface="TH SarabunPSK" charset="0"/>
                <a:ea typeface="Arial" charset="0"/>
                <a:cs typeface="TH SarabunPSK" charset="0"/>
              </a:rPr>
            </a:br>
            <a:r>
              <a:rPr lang="th-TH" altLang="x-none" sz="2094" b="1" dirty="0">
                <a:solidFill>
                  <a:srgbClr val="FF0000"/>
                </a:solidFill>
                <a:latin typeface="TH SarabunPSK" charset="0"/>
                <a:ea typeface="Arial" charset="0"/>
                <a:cs typeface="TH SarabunPSK" charset="0"/>
              </a:rPr>
              <a:t>การจัดนิทรรศการทาง วทน. ให้แก่หน่วยงานภายใต้การบริหารจัดการ</a:t>
            </a:r>
            <a:br>
              <a:rPr lang="th-TH" altLang="x-none" sz="2094" b="1" dirty="0">
                <a:solidFill>
                  <a:srgbClr val="FF0000"/>
                </a:solidFill>
                <a:latin typeface="TH SarabunPSK" charset="0"/>
                <a:ea typeface="Arial" charset="0"/>
                <a:cs typeface="TH SarabunPSK" charset="0"/>
              </a:rPr>
            </a:br>
            <a:r>
              <a:rPr lang="th-TH" altLang="x-none" sz="2094" b="1" dirty="0">
                <a:solidFill>
                  <a:srgbClr val="FF0000"/>
                </a:solidFill>
                <a:latin typeface="TH SarabunPSK" charset="0"/>
                <a:ea typeface="Arial" charset="0"/>
                <a:cs typeface="TH SarabunPSK" charset="0"/>
              </a:rPr>
              <a:t>ของ อพวช.”</a:t>
            </a:r>
            <a:r>
              <a:rPr lang="th-TH" altLang="x-none" sz="2094" b="1" dirty="0">
                <a:latin typeface="TH SarabunPSK" charset="0"/>
                <a:ea typeface="Arial" charset="0"/>
                <a:cs typeface="TH SarabunPSK" charset="0"/>
              </a:rPr>
              <a:t> เป็นรายจ่ายเพื่อการสาธารณประโยชน์ </a:t>
            </a:r>
            <a:br>
              <a:rPr lang="th-TH" altLang="x-none" sz="2094" b="1" dirty="0">
                <a:latin typeface="TH SarabunPSK" charset="0"/>
                <a:ea typeface="Arial" charset="0"/>
                <a:cs typeface="TH SarabunPSK" charset="0"/>
              </a:rPr>
            </a:br>
            <a:r>
              <a:rPr lang="th-TH" altLang="x-none" sz="2094" b="1" dirty="0">
                <a:latin typeface="TH SarabunPSK" charset="0"/>
                <a:ea typeface="Arial" charset="0"/>
                <a:cs typeface="TH SarabunPSK" charset="0"/>
              </a:rPr>
              <a:t>(หักค่าใช้จ่ายได้ไม่เกินร้อยละ 2 ของกำไรสุทธิ)</a:t>
            </a:r>
            <a:endParaRPr lang="th-TH" altLang="x-none" sz="2094" b="1" dirty="0">
              <a:latin typeface="TH SarabunPSK" charset="0"/>
              <a:ea typeface="Arial" charset="0"/>
              <a:cs typeface="TH SarabunPSK" charset="0"/>
              <a:sym typeface="TH SarabunPSK" charset="0"/>
            </a:endParaRPr>
          </a:p>
        </p:txBody>
      </p:sp>
      <p:pic>
        <p:nvPicPr>
          <p:cNvPr id="15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8709" y="2398095"/>
            <a:ext cx="2934848" cy="1455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4902" y="798444"/>
            <a:ext cx="2938655" cy="155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41215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6"/>
          <p:cNvSpPr>
            <a:spLocks noGrp="1"/>
          </p:cNvSpPr>
          <p:nvPr>
            <p:ph idx="1"/>
          </p:nvPr>
        </p:nvSpPr>
        <p:spPr>
          <a:xfrm>
            <a:off x="531998" y="465395"/>
            <a:ext cx="7566494" cy="535781"/>
          </a:xfrm>
        </p:spPr>
        <p:txBody>
          <a:bodyPr/>
          <a:lstStyle/>
          <a:p>
            <a:pPr marL="0" indent="0">
              <a:buNone/>
            </a:pPr>
            <a:r>
              <a:rPr lang="th-TH" altLang="x-none" sz="2693" b="1" dirty="0">
                <a:latin typeface="TH SarabunPSK" charset="0"/>
                <a:cs typeface="TH SarabunPSK" charset="0"/>
              </a:rPr>
              <a:t>เชื่อมโยง </a:t>
            </a:r>
            <a:r>
              <a:rPr lang="en-US" altLang="x-none" sz="2693" b="1" dirty="0" err="1">
                <a:latin typeface="TH SarabunPSK" charset="0"/>
                <a:cs typeface="TH SarabunPSK" charset="0"/>
              </a:rPr>
              <a:t>Futurium</a:t>
            </a:r>
            <a:r>
              <a:rPr lang="en-US" altLang="x-none" sz="2693" b="1" dirty="0">
                <a:latin typeface="TH SarabunPSK" charset="0"/>
                <a:cs typeface="TH SarabunPSK" charset="0"/>
              </a:rPr>
              <a:t> </a:t>
            </a:r>
            <a:r>
              <a:rPr lang="th-TH" altLang="x-none" sz="2693" b="1" dirty="0">
                <a:latin typeface="TH SarabunPSK" charset="0"/>
                <a:cs typeface="TH SarabunPSK" charset="0"/>
              </a:rPr>
              <a:t>และ เทคโนธานี สู่ </a:t>
            </a:r>
            <a:r>
              <a:rPr lang="en-US" altLang="x-none" sz="2693" b="1" dirty="0">
                <a:solidFill>
                  <a:srgbClr val="FF0000"/>
                </a:solidFill>
                <a:latin typeface="TH SarabunPSK" charset="0"/>
                <a:cs typeface="TH SarabunPSK" charset="0"/>
              </a:rPr>
              <a:t>Innovation and Inspiration Valley</a:t>
            </a:r>
          </a:p>
        </p:txBody>
      </p:sp>
      <p:pic>
        <p:nvPicPr>
          <p:cNvPr id="1024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997" y="1024988"/>
            <a:ext cx="8101013" cy="2789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2986249" y="1484569"/>
            <a:ext cx="3192510" cy="2053828"/>
          </a:xfrm>
          <a:prstGeom prst="ellipse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698" tIns="38849" rIns="77698" bIns="38849" anchor="ctr"/>
          <a:lstStyle/>
          <a:p>
            <a:pPr algn="ctr">
              <a:defRPr/>
            </a:pPr>
            <a:endParaRPr lang="en-US" sz="1271" dirty="0">
              <a:solidFill>
                <a:prstClr val="white"/>
              </a:solidFill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2480769" y="2259666"/>
            <a:ext cx="1977945" cy="503635"/>
          </a:xfrm>
          <a:prstGeom prst="wedgeRectCallout">
            <a:avLst>
              <a:gd name="adj1" fmla="val 85866"/>
              <a:gd name="adj2" fmla="val -6314"/>
            </a:avLst>
          </a:prstGeom>
          <a:solidFill>
            <a:schemeClr val="tx2">
              <a:lumMod val="75000"/>
            </a:schemeClr>
          </a:solidFill>
          <a:ln>
            <a:solidFill>
              <a:srgbClr val="26C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698" tIns="38849" rIns="77698" bIns="38849" anchor="ctr"/>
          <a:lstStyle/>
          <a:p>
            <a:pPr algn="ctr">
              <a:defRPr/>
            </a:pPr>
            <a:r>
              <a:rPr lang="en-US" sz="2693" b="1" dirty="0" err="1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Futurium</a:t>
            </a:r>
            <a:endParaRPr lang="en-US" sz="2693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00658C-4D9A-4A31-843A-8FF02A8EA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27939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294AFCB6-5E7E-4151-882A-1782614F5F2F}"/>
              </a:ext>
            </a:extLst>
          </p:cNvPr>
          <p:cNvSpPr/>
          <p:nvPr/>
        </p:nvSpPr>
        <p:spPr>
          <a:xfrm>
            <a:off x="3814295" y="3397255"/>
            <a:ext cx="4656175" cy="13231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698" tIns="38849" rIns="77698" bIns="38849" rtlCol="0" anchor="ctr"/>
          <a:lstStyle/>
          <a:p>
            <a:pPr algn="ctr"/>
            <a:endParaRPr lang="en-US" sz="1346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084" name="Picture 1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3642" y="3492358"/>
            <a:ext cx="1763494" cy="10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Title 2"/>
          <p:cNvSpPr>
            <a:spLocks noGrp="1"/>
          </p:cNvSpPr>
          <p:nvPr>
            <p:ph type="title"/>
          </p:nvPr>
        </p:nvSpPr>
        <p:spPr>
          <a:xfrm>
            <a:off x="127838" y="755128"/>
            <a:ext cx="8932290" cy="694591"/>
          </a:xfrm>
          <a:prstGeom prst="rect">
            <a:avLst/>
          </a:prstGeom>
        </p:spPr>
        <p:txBody>
          <a:bodyPr vert="horz" wrap="square" numCol="1" anchor="t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th-TH" altLang="en-US" sz="1795" dirty="0">
                <a:latin typeface="TH SarabunPSK" pitchFamily="34" charset="-34"/>
                <a:cs typeface="TH SarabunPSK" pitchFamily="34" charset="-34"/>
              </a:rPr>
              <a:t>ขยายจำนวนและ</a:t>
            </a:r>
            <a:r>
              <a:rPr lang="th-TH" sz="1795" dirty="0">
                <a:latin typeface="TH SarabunPSK" pitchFamily="34" charset="-34"/>
                <a:cs typeface="TH SarabunPSK" pitchFamily="34" charset="-34"/>
              </a:rPr>
              <a:t>ยกระดับการเรียนการสอนวิทยาศาสตร์ให้กับโรงเรียนโดยมหาวิทยาลัยสนับสนุนด้านโครงสร้างพื้นฐาน และอาจารย์ผู้สอน (รายวิชาวิทยาศาสตร์ คณิตศาสตร์ และรายวิชาในสาขาวิชาที่เป็นความเชี่ยวชาญของแต่ละมหาวิทยาลัย) ในการจัดหลักสูตรการเรียนการสอน</a:t>
            </a:r>
            <a:endParaRPr lang="en-US" altLang="en-US" sz="1795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60282" y="1407330"/>
            <a:ext cx="4442882" cy="601549"/>
          </a:xfrm>
          <a:prstGeom prst="rect">
            <a:avLst/>
          </a:prstGeom>
          <a:noFill/>
        </p:spPr>
        <p:txBody>
          <a:bodyPr wrap="square" lIns="77698" tIns="38849" rIns="77698" bIns="38849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th-TH" sz="2393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ม.ปลาย จำนวน 24 ห้องเรียน</a:t>
            </a:r>
            <a:endParaRPr lang="en-US" sz="2393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>
              <a:lnSpc>
                <a:spcPct val="80000"/>
              </a:lnSpc>
            </a:pPr>
            <a:r>
              <a:rPr lang="en-US" sz="1795" b="1" dirty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sz="1795" b="1" dirty="0">
                <a:latin typeface="TH SarabunPSK" pitchFamily="34" charset="-34"/>
                <a:cs typeface="TH SarabunPSK" pitchFamily="34" charset="-34"/>
              </a:rPr>
              <a:t>16 มหาวิทยาลัย 18 โรงเรียน</a:t>
            </a:r>
            <a:r>
              <a:rPr lang="en-US" sz="1795" b="1" dirty="0">
                <a:latin typeface="TH SarabunPSK" pitchFamily="34" charset="-34"/>
                <a:cs typeface="TH SarabunPSK" pitchFamily="34" charset="-34"/>
              </a:rPr>
              <a:t>)</a:t>
            </a:r>
            <a:endParaRPr lang="th-TH" sz="1795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080" name="Picture 8" descr="C:\Users\admin\Desktop\333333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45" y="1248021"/>
            <a:ext cx="2434020" cy="3578711"/>
          </a:xfrm>
          <a:prstGeom prst="rect">
            <a:avLst/>
          </a:prstGeom>
          <a:noFill/>
        </p:spPr>
      </p:pic>
      <p:sp>
        <p:nvSpPr>
          <p:cNvPr id="70" name="TextBox 69"/>
          <p:cNvSpPr txBox="1"/>
          <p:nvPr/>
        </p:nvSpPr>
        <p:spPr>
          <a:xfrm>
            <a:off x="3814296" y="1957371"/>
            <a:ext cx="4656176" cy="14018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77698" tIns="38849" rIns="77698" bIns="38849" rtlCol="0">
            <a:spAutoFit/>
          </a:bodyPr>
          <a:lstStyle/>
          <a:p>
            <a:r>
              <a:rPr lang="th-TH" sz="1720" b="1" dirty="0">
                <a:latin typeface="TH SarabunPSK" pitchFamily="34" charset="-34"/>
                <a:ea typeface="+mj-ea"/>
                <a:cs typeface="TH SarabunPSK" pitchFamily="34" charset="-34"/>
              </a:rPr>
              <a:t>นักเรียนในโครงการ </a:t>
            </a:r>
            <a:r>
              <a:rPr lang="th-TH" sz="1720" b="1" dirty="0" err="1">
                <a:latin typeface="TH SarabunPSK" pitchFamily="34" charset="-34"/>
                <a:ea typeface="+mj-ea"/>
                <a:cs typeface="TH SarabunPSK" pitchFamily="34" charset="-34"/>
              </a:rPr>
              <a:t>วมว</a:t>
            </a:r>
            <a:r>
              <a:rPr lang="th-TH" sz="1720" b="1" dirty="0">
                <a:latin typeface="TH SarabunPSK" pitchFamily="34" charset="-34"/>
                <a:ea typeface="+mj-ea"/>
                <a:cs typeface="TH SarabunPSK" pitchFamily="34" charset="-34"/>
              </a:rPr>
              <a:t>. จะได้รับการเรียนรู้ใน 4 รูปแบบ </a:t>
            </a:r>
            <a:endParaRPr lang="en-US" sz="1720" b="1" dirty="0">
              <a:latin typeface="TH SarabunPSK" pitchFamily="34" charset="-34"/>
              <a:ea typeface="+mj-ea"/>
              <a:cs typeface="TH SarabunPSK" pitchFamily="34" charset="-34"/>
            </a:endParaRPr>
          </a:p>
          <a:p>
            <a:pPr marL="242799" indent="-242799">
              <a:buFont typeface="Arial" panose="020B0604020202020204" pitchFamily="34" charset="0"/>
              <a:buChar char="•"/>
            </a:pPr>
            <a:r>
              <a:rPr lang="th-TH" sz="1720" b="1" dirty="0">
                <a:latin typeface="TH SarabunPSK" pitchFamily="34" charset="-34"/>
                <a:ea typeface="+mj-ea"/>
                <a:cs typeface="TH SarabunPSK" pitchFamily="34" charset="-34"/>
              </a:rPr>
              <a:t>การเรียนรู้เพื่อรู้ (</a:t>
            </a:r>
            <a:r>
              <a:rPr lang="en-US" sz="1720" b="1" dirty="0">
                <a:latin typeface="TH SarabunPSK" pitchFamily="34" charset="-34"/>
                <a:ea typeface="+mj-ea"/>
                <a:cs typeface="TH SarabunPSK" pitchFamily="34" charset="-34"/>
              </a:rPr>
              <a:t>Learning to know) </a:t>
            </a:r>
            <a:r>
              <a:rPr lang="th-TH" sz="1720" b="1" dirty="0">
                <a:latin typeface="TH SarabunPSK" pitchFamily="34" charset="-34"/>
                <a:ea typeface="+mj-ea"/>
                <a:cs typeface="TH SarabunPSK" pitchFamily="34" charset="-34"/>
              </a:rPr>
              <a:t>              </a:t>
            </a:r>
            <a:endParaRPr lang="en-US" sz="1720" b="1" dirty="0">
              <a:latin typeface="TH SarabunPSK" pitchFamily="34" charset="-34"/>
              <a:ea typeface="+mj-ea"/>
              <a:cs typeface="TH SarabunPSK" pitchFamily="34" charset="-34"/>
            </a:endParaRPr>
          </a:p>
          <a:p>
            <a:pPr marL="242799" indent="-242799">
              <a:buFont typeface="Arial" panose="020B0604020202020204" pitchFamily="34" charset="0"/>
              <a:buChar char="•"/>
            </a:pPr>
            <a:r>
              <a:rPr lang="th-TH" sz="1720" b="1" dirty="0">
                <a:latin typeface="TH SarabunPSK" pitchFamily="34" charset="-34"/>
                <a:ea typeface="+mj-ea"/>
                <a:cs typeface="TH SarabunPSK" pitchFamily="34" charset="-34"/>
              </a:rPr>
              <a:t>การเรียนรู้เพื่อปฏิบัติได้ (</a:t>
            </a:r>
            <a:r>
              <a:rPr lang="en-US" sz="1720" b="1" dirty="0">
                <a:latin typeface="TH SarabunPSK" pitchFamily="34" charset="-34"/>
                <a:ea typeface="+mj-ea"/>
                <a:cs typeface="TH SarabunPSK" pitchFamily="34" charset="-34"/>
              </a:rPr>
              <a:t>Learning to do) </a:t>
            </a:r>
            <a:r>
              <a:rPr lang="th-TH" sz="1720" b="1" dirty="0">
                <a:latin typeface="TH SarabunPSK" pitchFamily="34" charset="-34"/>
                <a:ea typeface="+mj-ea"/>
                <a:cs typeface="TH SarabunPSK" pitchFamily="34" charset="-34"/>
              </a:rPr>
              <a:t>         </a:t>
            </a:r>
            <a:endParaRPr lang="en-US" sz="1720" b="1" dirty="0">
              <a:latin typeface="TH SarabunPSK" pitchFamily="34" charset="-34"/>
              <a:ea typeface="+mj-ea"/>
              <a:cs typeface="TH SarabunPSK" pitchFamily="34" charset="-34"/>
            </a:endParaRPr>
          </a:p>
          <a:p>
            <a:pPr marL="242799" indent="-242799">
              <a:buFont typeface="Arial" panose="020B0604020202020204" pitchFamily="34" charset="0"/>
              <a:buChar char="•"/>
            </a:pPr>
            <a:r>
              <a:rPr lang="th-TH" sz="1720" b="1" dirty="0">
                <a:latin typeface="TH SarabunPSK" pitchFamily="34" charset="-34"/>
                <a:ea typeface="+mj-ea"/>
                <a:cs typeface="TH SarabunPSK" pitchFamily="34" charset="-34"/>
              </a:rPr>
              <a:t>การเรียนรู้ที่จะอยู่ร่วมกัน (</a:t>
            </a:r>
            <a:r>
              <a:rPr lang="en-US" sz="1720" b="1" dirty="0">
                <a:latin typeface="TH SarabunPSK" pitchFamily="34" charset="-34"/>
                <a:ea typeface="+mj-ea"/>
                <a:cs typeface="TH SarabunPSK" pitchFamily="34" charset="-34"/>
              </a:rPr>
              <a:t>Learning to live together)</a:t>
            </a:r>
            <a:r>
              <a:rPr lang="th-TH" sz="1720" b="1" dirty="0">
                <a:latin typeface="TH SarabunPSK" pitchFamily="34" charset="-34"/>
                <a:ea typeface="+mj-ea"/>
                <a:cs typeface="TH SarabunPSK" pitchFamily="34" charset="-34"/>
              </a:rPr>
              <a:t> </a:t>
            </a:r>
            <a:endParaRPr lang="en-US" sz="1720" b="1" dirty="0">
              <a:latin typeface="TH SarabunPSK" pitchFamily="34" charset="-34"/>
              <a:ea typeface="+mj-ea"/>
              <a:cs typeface="TH SarabunPSK" pitchFamily="34" charset="-34"/>
            </a:endParaRPr>
          </a:p>
          <a:p>
            <a:pPr marL="242799" indent="-242799">
              <a:buFont typeface="Arial" panose="020B0604020202020204" pitchFamily="34" charset="0"/>
              <a:buChar char="•"/>
            </a:pPr>
            <a:r>
              <a:rPr lang="th-TH" sz="1720" b="1" dirty="0">
                <a:latin typeface="TH SarabunPSK" pitchFamily="34" charset="-34"/>
                <a:ea typeface="+mj-ea"/>
                <a:cs typeface="TH SarabunPSK" pitchFamily="34" charset="-34"/>
              </a:rPr>
              <a:t>การเรียนรู้เพื่อชีวิต (</a:t>
            </a:r>
            <a:r>
              <a:rPr lang="en-US" sz="1720" b="1" dirty="0">
                <a:latin typeface="TH SarabunPSK" pitchFamily="34" charset="-34"/>
                <a:ea typeface="+mj-ea"/>
                <a:cs typeface="TH SarabunPSK" pitchFamily="34" charset="-34"/>
              </a:rPr>
              <a:t>Learning to be)</a:t>
            </a:r>
            <a:endParaRPr lang="th-TH" sz="1720" b="1" dirty="0">
              <a:latin typeface="TH SarabunPSK" pitchFamily="34" charset="-34"/>
              <a:ea typeface="+mj-ea"/>
              <a:cs typeface="TH SarabunPSK" pitchFamily="34" charset="-34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505551" y="3482200"/>
            <a:ext cx="2860853" cy="343145"/>
          </a:xfrm>
          <a:prstGeom prst="rect">
            <a:avLst/>
          </a:prstGeom>
          <a:solidFill>
            <a:srgbClr val="FFC000"/>
          </a:solidFill>
        </p:spPr>
        <p:txBody>
          <a:bodyPr wrap="square" lIns="77698" tIns="38849" rIns="77698" bIns="38849" rtlCol="0">
            <a:spAutoFit/>
          </a:bodyPr>
          <a:lstStyle>
            <a:defPPr>
              <a:defRPr lang="th-TH"/>
            </a:defPPr>
            <a:lvl1pPr>
              <a:defRPr sz="1800" b="1">
                <a:solidFill>
                  <a:schemeClr val="bg1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defRPr>
            </a:lvl1pPr>
          </a:lstStyle>
          <a:p>
            <a:r>
              <a:rPr lang="th-TH" sz="1720" dirty="0">
                <a:solidFill>
                  <a:schemeClr val="tx1"/>
                </a:solidFill>
              </a:rPr>
              <a:t>นักวิทยาศาสตร์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505551" y="4086739"/>
            <a:ext cx="2860853" cy="343145"/>
          </a:xfrm>
          <a:prstGeom prst="rect">
            <a:avLst/>
          </a:prstGeom>
          <a:solidFill>
            <a:srgbClr val="FFC000"/>
          </a:solidFill>
        </p:spPr>
        <p:txBody>
          <a:bodyPr wrap="square" lIns="77698" tIns="38849" rIns="77698" bIns="38849" rtlCol="0">
            <a:spAutoFit/>
          </a:bodyPr>
          <a:lstStyle>
            <a:defPPr>
              <a:defRPr lang="th-TH"/>
            </a:defPPr>
            <a:lvl1pPr>
              <a:defRPr sz="1800" b="1">
                <a:solidFill>
                  <a:schemeClr val="bg1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defRPr>
            </a:lvl1pPr>
          </a:lstStyle>
          <a:p>
            <a:r>
              <a:rPr lang="th-TH" sz="1720" dirty="0">
                <a:solidFill>
                  <a:schemeClr val="tx1"/>
                </a:solidFill>
              </a:rPr>
              <a:t>แพทย์อาชีพ/สายวิจัย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505551" y="3784469"/>
            <a:ext cx="2860853" cy="343145"/>
          </a:xfrm>
          <a:prstGeom prst="rect">
            <a:avLst/>
          </a:prstGeom>
          <a:solidFill>
            <a:srgbClr val="FFC000"/>
          </a:solidFill>
        </p:spPr>
        <p:txBody>
          <a:bodyPr wrap="square" lIns="77698" tIns="38849" rIns="77698" bIns="38849" rtlCol="0">
            <a:spAutoFit/>
          </a:bodyPr>
          <a:lstStyle>
            <a:defPPr>
              <a:defRPr lang="th-TH"/>
            </a:defPPr>
            <a:lvl1pPr>
              <a:defRPr sz="1800" b="1">
                <a:solidFill>
                  <a:schemeClr val="bg1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defRPr>
            </a:lvl1pPr>
          </a:lstStyle>
          <a:p>
            <a:r>
              <a:rPr lang="th-TH" sz="1720" dirty="0">
                <a:solidFill>
                  <a:schemeClr val="tx1"/>
                </a:solidFill>
              </a:rPr>
              <a:t>นักวิจัย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505551" y="4389008"/>
            <a:ext cx="2860853" cy="343145"/>
          </a:xfrm>
          <a:prstGeom prst="rect">
            <a:avLst/>
          </a:prstGeom>
          <a:solidFill>
            <a:srgbClr val="FFC000"/>
          </a:solidFill>
        </p:spPr>
        <p:txBody>
          <a:bodyPr wrap="square" lIns="77698" tIns="38849" rIns="77698" bIns="38849" rtlCol="0">
            <a:spAutoFit/>
          </a:bodyPr>
          <a:lstStyle>
            <a:defPPr>
              <a:defRPr lang="th-TH"/>
            </a:defPPr>
            <a:lvl1pPr>
              <a:defRPr sz="1800" b="1">
                <a:solidFill>
                  <a:schemeClr val="bg1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defRPr>
            </a:lvl1pPr>
          </a:lstStyle>
          <a:p>
            <a:r>
              <a:rPr lang="th-TH" sz="1720" dirty="0">
                <a:solidFill>
                  <a:schemeClr val="tx1"/>
                </a:solidFill>
              </a:rPr>
              <a:t>เทคโนโลยี/นวัตกรรมทางวิศวกรรม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930993" y="3482201"/>
            <a:ext cx="1215971" cy="1181127"/>
          </a:xfrm>
          <a:prstGeom prst="rect">
            <a:avLst/>
          </a:prstGeom>
          <a:solidFill>
            <a:srgbClr val="002060"/>
          </a:solidFill>
        </p:spPr>
        <p:txBody>
          <a:bodyPr wrap="square" lIns="77698" tIns="38849" rIns="77698" bIns="38849" rtlCol="0"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th-TH" sz="374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92</a:t>
            </a:r>
            <a:r>
              <a:rPr lang="en-US" sz="374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%</a:t>
            </a:r>
            <a:endParaRPr lang="th-TH" sz="3740" b="1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>
              <a:lnSpc>
                <a:spcPct val="80000"/>
              </a:lnSpc>
            </a:pPr>
            <a:r>
              <a:rPr lang="th-TH" sz="2019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สาขาด้าน</a:t>
            </a:r>
            <a:endParaRPr lang="en-US" sz="2019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>
              <a:lnSpc>
                <a:spcPct val="80000"/>
              </a:lnSpc>
            </a:pPr>
            <a:r>
              <a:rPr lang="th-TH" sz="2019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วิทยาศาสตร์ </a:t>
            </a:r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F66A6E75-AF8E-41EF-85E3-74E20610B0E4}"/>
              </a:ext>
            </a:extLst>
          </p:cNvPr>
          <p:cNvCxnSpPr>
            <a:cxnSpLocks/>
            <a:stCxn id="84" idx="3"/>
            <a:endCxn id="75" idx="1"/>
          </p:cNvCxnSpPr>
          <p:nvPr/>
        </p:nvCxnSpPr>
        <p:spPr>
          <a:xfrm flipV="1">
            <a:off x="5146964" y="3653773"/>
            <a:ext cx="358587" cy="418992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C1F78AD5-9964-4BE2-8A02-AF7A4FD6867D}"/>
              </a:ext>
            </a:extLst>
          </p:cNvPr>
          <p:cNvCxnSpPr>
            <a:cxnSpLocks/>
            <a:stCxn id="84" idx="3"/>
            <a:endCxn id="78" idx="1"/>
          </p:cNvCxnSpPr>
          <p:nvPr/>
        </p:nvCxnSpPr>
        <p:spPr>
          <a:xfrm>
            <a:off x="5146964" y="4072765"/>
            <a:ext cx="358587" cy="487816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A0813E1A-80D1-4444-BD28-C400D785E378}"/>
              </a:ext>
            </a:extLst>
          </p:cNvPr>
          <p:cNvCxnSpPr>
            <a:cxnSpLocks/>
            <a:stCxn id="84" idx="3"/>
            <a:endCxn id="77" idx="1"/>
          </p:cNvCxnSpPr>
          <p:nvPr/>
        </p:nvCxnSpPr>
        <p:spPr>
          <a:xfrm flipV="1">
            <a:off x="5146964" y="3956042"/>
            <a:ext cx="358587" cy="116723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B48FD418-6528-46CD-B4C1-90D867A829F5}"/>
              </a:ext>
            </a:extLst>
          </p:cNvPr>
          <p:cNvCxnSpPr>
            <a:cxnSpLocks/>
            <a:stCxn id="84" idx="3"/>
            <a:endCxn id="76" idx="1"/>
          </p:cNvCxnSpPr>
          <p:nvPr/>
        </p:nvCxnSpPr>
        <p:spPr>
          <a:xfrm>
            <a:off x="5146964" y="4072765"/>
            <a:ext cx="358587" cy="18554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9D520065-7640-4D45-B8BB-3BB74CE516F6}"/>
              </a:ext>
            </a:extLst>
          </p:cNvPr>
          <p:cNvSpPr/>
          <p:nvPr/>
        </p:nvSpPr>
        <p:spPr>
          <a:xfrm flipV="1">
            <a:off x="5416891" y="3371940"/>
            <a:ext cx="996233" cy="161552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698" tIns="38849" rIns="77698" bIns="38849" rtlCol="0" anchor="ctr"/>
          <a:lstStyle/>
          <a:p>
            <a:pPr algn="ctr"/>
            <a:endParaRPr lang="en-US" sz="1346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3464B26-8CEE-4E67-A32F-3BFCBC65B80A}"/>
              </a:ext>
            </a:extLst>
          </p:cNvPr>
          <p:cNvSpPr/>
          <p:nvPr/>
        </p:nvSpPr>
        <p:spPr>
          <a:xfrm>
            <a:off x="518144" y="1397812"/>
            <a:ext cx="8161476" cy="367901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698" tIns="38849" rIns="77698" bIns="38849" rtlCol="0" anchor="ctr"/>
          <a:lstStyle/>
          <a:p>
            <a:pPr algn="ctr"/>
            <a:endParaRPr lang="en-US" sz="1346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41951" y="153983"/>
            <a:ext cx="8024453" cy="540122"/>
          </a:xfrm>
          <a:prstGeom prst="rect">
            <a:avLst/>
          </a:prstGeom>
        </p:spPr>
        <p:txBody>
          <a:bodyPr wrap="none" lIns="77698" tIns="38849" rIns="77698" bIns="38849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/>
            <a:r>
              <a:rPr lang="th-TH" altLang="en-US" sz="3000" b="1" u="sng" dirty="0">
                <a:solidFill>
                  <a:srgbClr val="FF0000"/>
                </a:solidFill>
                <a:latin typeface="TH SarabunPSK" pitchFamily="34" charset="-34"/>
                <a:ea typeface="Tahoma" charset="0"/>
                <a:cs typeface="TH SarabunPSK" pitchFamily="34" charset="-34"/>
              </a:rPr>
              <a:t>โครงการห้องเรียนวิทยาศาสตร์ในโรงเรียนโดยมหาวิทยาลัย (โครงการ วมว.)</a:t>
            </a:r>
            <a:endParaRPr lang="en-GB" altLang="x-none" sz="3000" b="1" u="sng" dirty="0">
              <a:solidFill>
                <a:srgbClr val="FF0000"/>
              </a:solidFill>
              <a:latin typeface="TH SarabunPSK" pitchFamily="34" charset="-34"/>
              <a:ea typeface="Tahoma" charset="0"/>
              <a:cs typeface="TH SarabunPSK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45C1E8-3A61-49E7-BD0D-CB433ACAB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37872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8768FA1-B0B6-4C58-8DEC-565781DE0F80}"/>
              </a:ext>
            </a:extLst>
          </p:cNvPr>
          <p:cNvSpPr/>
          <p:nvPr/>
        </p:nvSpPr>
        <p:spPr>
          <a:xfrm>
            <a:off x="3695474" y="4487288"/>
            <a:ext cx="3827956" cy="4514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698" tIns="38849" rIns="77698" bIns="38849" rtlCol="0" anchor="ctr"/>
          <a:lstStyle/>
          <a:p>
            <a:pPr algn="ctr"/>
            <a:endParaRPr lang="en-US" sz="1346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6360" y="416178"/>
            <a:ext cx="4019024" cy="527939"/>
          </a:xfrm>
          <a:prstGeom prst="rect">
            <a:avLst/>
          </a:prstGeom>
          <a:solidFill>
            <a:srgbClr val="002060"/>
          </a:solidFill>
        </p:spPr>
        <p:txBody>
          <a:bodyPr wrap="square" lIns="77698" tIns="38849" rIns="77698" bIns="38849"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th-TH" altLang="zh-CN" sz="179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itchFamily="34" charset="-34"/>
                <a:ea typeface="TH SarabunPSK" charset="0"/>
                <a:cs typeface="TH SarabunPSK" pitchFamily="34" charset="-34"/>
              </a:rPr>
              <a:t>ผลผลิตของโครงการโครงการ </a:t>
            </a:r>
            <a:r>
              <a:rPr lang="th-TH" altLang="zh-CN" sz="1795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itchFamily="34" charset="-34"/>
                <a:ea typeface="TH SarabunPSK" charset="0"/>
                <a:cs typeface="TH SarabunPSK" pitchFamily="34" charset="-34"/>
              </a:rPr>
              <a:t>วมว</a:t>
            </a:r>
            <a:r>
              <a:rPr lang="th-TH" altLang="zh-CN" sz="179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itchFamily="34" charset="-34"/>
                <a:ea typeface="TH SarabunPSK" charset="0"/>
                <a:cs typeface="TH SarabunPSK" pitchFamily="34" charset="-34"/>
              </a:rPr>
              <a:t> ระยะที่ 1 (พ.ศ.2551-2555) </a:t>
            </a:r>
            <a:r>
              <a:rPr lang="th-TH" altLang="zh-CN" sz="104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itchFamily="34" charset="-34"/>
                <a:ea typeface="TH SarabunPSK" charset="0"/>
                <a:cs typeface="TH SarabunPSK" pitchFamily="34" charset="-34"/>
              </a:rPr>
              <a:t>จากการประเมินโดย คณะวิทยาศาสตร์ มหาวิทยาลัยมหิดล</a:t>
            </a:r>
            <a:endParaRPr lang="en-US" altLang="zh-CN" sz="1047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SarabunPSK" pitchFamily="34" charset="-34"/>
              <a:ea typeface="TH SarabunPSK" charset="0"/>
              <a:cs typeface="TH SarabunPSK" pitchFamily="34" charset="-34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4439021" y="2255961"/>
            <a:ext cx="825815" cy="385857"/>
          </a:xfrm>
          <a:custGeom>
            <a:avLst/>
            <a:gdLst>
              <a:gd name="connsiteX0" fmla="*/ 0 w 2516305"/>
              <a:gd name="connsiteY0" fmla="*/ 0 h 455400"/>
              <a:gd name="connsiteX1" fmla="*/ 2516305 w 2516305"/>
              <a:gd name="connsiteY1" fmla="*/ 0 h 455400"/>
              <a:gd name="connsiteX2" fmla="*/ 2516305 w 2516305"/>
              <a:gd name="connsiteY2" fmla="*/ 455400 h 455400"/>
              <a:gd name="connsiteX3" fmla="*/ 0 w 2516305"/>
              <a:gd name="connsiteY3" fmla="*/ 455400 h 455400"/>
              <a:gd name="connsiteX4" fmla="*/ 0 w 2516305"/>
              <a:gd name="connsiteY4" fmla="*/ 0 h 45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6305" h="455400">
                <a:moveTo>
                  <a:pt x="0" y="0"/>
                </a:moveTo>
                <a:lnTo>
                  <a:pt x="2516305" y="0"/>
                </a:lnTo>
                <a:lnTo>
                  <a:pt x="2516305" y="455400"/>
                </a:lnTo>
                <a:lnTo>
                  <a:pt x="0" y="4554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1719" tIns="0" rIns="0" bIns="0" numCol="1" spcCol="1443" anchor="t" anchorCtr="0">
            <a:noAutofit/>
          </a:bodyPr>
          <a:lstStyle/>
          <a:p>
            <a:pPr algn="ctr" defTabSz="679837">
              <a:lnSpc>
                <a:spcPct val="90000"/>
              </a:lnSpc>
              <a:spcAft>
                <a:spcPct val="35000"/>
              </a:spcAft>
            </a:pPr>
            <a:r>
              <a:rPr lang="th-TH" sz="1346" b="1" dirty="0">
                <a:latin typeface="TH SarabunPSK" pitchFamily="34" charset="-34"/>
                <a:ea typeface="TH SarabunPSK" charset="0"/>
                <a:cs typeface="TH SarabunPSK" pitchFamily="34" charset="-34"/>
              </a:rPr>
              <a:t>นักเรียน</a:t>
            </a:r>
            <a:br>
              <a:rPr lang="th-TH" sz="1346" b="1" dirty="0">
                <a:latin typeface="TH SarabunPSK" pitchFamily="34" charset="-34"/>
                <a:ea typeface="TH SarabunPSK" charset="0"/>
                <a:cs typeface="TH SarabunPSK" pitchFamily="34" charset="-34"/>
              </a:rPr>
            </a:br>
            <a:r>
              <a:rPr lang="th-TH" sz="1346" b="1" dirty="0">
                <a:latin typeface="TH SarabunPSK" pitchFamily="34" charset="-34"/>
                <a:ea typeface="TH SarabunPSK" charset="0"/>
                <a:cs typeface="TH SarabunPSK" pitchFamily="34" charset="-34"/>
              </a:rPr>
              <a:t>โครงการ </a:t>
            </a:r>
            <a:r>
              <a:rPr lang="th-TH" sz="1346" b="1" dirty="0" err="1">
                <a:latin typeface="TH SarabunPSK" pitchFamily="34" charset="-34"/>
                <a:ea typeface="TH SarabunPSK" charset="0"/>
                <a:cs typeface="TH SarabunPSK" pitchFamily="34" charset="-34"/>
              </a:rPr>
              <a:t>วมว.</a:t>
            </a:r>
            <a:endParaRPr lang="th-TH" sz="1346" b="1" dirty="0">
              <a:latin typeface="TH SarabunPSK" pitchFamily="34" charset="-34"/>
              <a:ea typeface="TH SarabunPSK" charset="0"/>
              <a:cs typeface="TH SarabunPSK" pitchFamily="34" charset="-34"/>
            </a:endParaRPr>
          </a:p>
        </p:txBody>
      </p:sp>
      <p:sp>
        <p:nvSpPr>
          <p:cNvPr id="17" name="Shape 16"/>
          <p:cNvSpPr/>
          <p:nvPr/>
        </p:nvSpPr>
        <p:spPr>
          <a:xfrm>
            <a:off x="4690849" y="886296"/>
            <a:ext cx="3487259" cy="1206427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4" name="Picture 2" descr="C:\Users\admin\Desktop\Untitled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7211" y="1350934"/>
            <a:ext cx="515016" cy="779876"/>
          </a:xfrm>
          <a:prstGeom prst="rect">
            <a:avLst/>
          </a:prstGeom>
          <a:noFill/>
        </p:spPr>
      </p:pic>
      <p:sp>
        <p:nvSpPr>
          <p:cNvPr id="18" name="Freeform 17"/>
          <p:cNvSpPr/>
          <p:nvPr/>
        </p:nvSpPr>
        <p:spPr>
          <a:xfrm>
            <a:off x="5190251" y="1659859"/>
            <a:ext cx="1505256" cy="905069"/>
          </a:xfrm>
          <a:custGeom>
            <a:avLst/>
            <a:gdLst>
              <a:gd name="connsiteX0" fmla="*/ 0 w 3040145"/>
              <a:gd name="connsiteY0" fmla="*/ 0 h 1680678"/>
              <a:gd name="connsiteX1" fmla="*/ 3040145 w 3040145"/>
              <a:gd name="connsiteY1" fmla="*/ 0 h 1680678"/>
              <a:gd name="connsiteX2" fmla="*/ 3040145 w 3040145"/>
              <a:gd name="connsiteY2" fmla="*/ 1680678 h 1680678"/>
              <a:gd name="connsiteX3" fmla="*/ 0 w 3040145"/>
              <a:gd name="connsiteY3" fmla="*/ 1680678 h 1680678"/>
              <a:gd name="connsiteX4" fmla="*/ 0 w 3040145"/>
              <a:gd name="connsiteY4" fmla="*/ 0 h 1680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0145" h="1680678">
                <a:moveTo>
                  <a:pt x="0" y="0"/>
                </a:moveTo>
                <a:lnTo>
                  <a:pt x="3040145" y="0"/>
                </a:lnTo>
                <a:lnTo>
                  <a:pt x="3040145" y="1680678"/>
                </a:lnTo>
                <a:lnTo>
                  <a:pt x="0" y="168067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9647" tIns="0" rIns="0" bIns="0" numCol="1" spcCol="1443" anchor="t" anchorCtr="0">
            <a:noAutofit/>
          </a:bodyPr>
          <a:lstStyle/>
          <a:p>
            <a:pPr defTabSz="623183">
              <a:lnSpc>
                <a:spcPct val="90000"/>
              </a:lnSpc>
              <a:spcAft>
                <a:spcPct val="35000"/>
              </a:spcAft>
            </a:pPr>
            <a:r>
              <a:rPr lang="th-TH" sz="898" b="1" dirty="0">
                <a:solidFill>
                  <a:srgbClr val="FF0000"/>
                </a:solidFill>
                <a:latin typeface="TH SarabunPSK" pitchFamily="34" charset="-34"/>
                <a:ea typeface="TH SarabunPSK" charset="0"/>
                <a:cs typeface="TH SarabunPSK" pitchFamily="34" charset="-34"/>
              </a:rPr>
              <a:t>         </a:t>
            </a:r>
            <a:r>
              <a:rPr lang="th-TH" sz="1197" b="1" dirty="0">
                <a:solidFill>
                  <a:srgbClr val="FF0000"/>
                </a:solidFill>
                <a:latin typeface="TH SarabunPSK" pitchFamily="34" charset="-34"/>
                <a:ea typeface="TH SarabunPSK" charset="0"/>
                <a:cs typeface="TH SarabunPSK" pitchFamily="34" charset="-34"/>
              </a:rPr>
              <a:t>มหาวิทยาลัย</a:t>
            </a:r>
          </a:p>
          <a:p>
            <a:pPr defTabSz="623183">
              <a:lnSpc>
                <a:spcPct val="90000"/>
              </a:lnSpc>
              <a:spcAft>
                <a:spcPct val="35000"/>
              </a:spcAft>
            </a:pPr>
            <a:r>
              <a:rPr lang="th-TH" sz="1197" b="1" dirty="0">
                <a:solidFill>
                  <a:srgbClr val="FF0000"/>
                </a:solidFill>
                <a:latin typeface="TH SarabunPSK" pitchFamily="34" charset="-34"/>
                <a:ea typeface="TH SarabunPSK" charset="0"/>
                <a:cs typeface="TH SarabunPSK" pitchFamily="34" charset="-34"/>
              </a:rPr>
              <a:t>รับตรง</a:t>
            </a:r>
            <a:r>
              <a:rPr lang="th-TH" sz="1197" b="1" dirty="0">
                <a:latin typeface="TH SarabunPSK" pitchFamily="34" charset="-34"/>
                <a:ea typeface="TH SarabunPSK" charset="0"/>
                <a:cs typeface="TH SarabunPSK" pitchFamily="34" charset="-34"/>
              </a:rPr>
              <a:t>นักเรียนเข้าศึกษา</a:t>
            </a:r>
            <a:br>
              <a:rPr lang="th-TH" sz="1197" b="1" dirty="0">
                <a:latin typeface="TH SarabunPSK" pitchFamily="34" charset="-34"/>
                <a:ea typeface="TH SarabunPSK" charset="0"/>
                <a:cs typeface="TH SarabunPSK" pitchFamily="34" charset="-34"/>
              </a:rPr>
            </a:br>
            <a:r>
              <a:rPr lang="th-TH" sz="1197" b="1" dirty="0">
                <a:latin typeface="TH SarabunPSK" pitchFamily="34" charset="-34"/>
                <a:ea typeface="TH SarabunPSK" charset="0"/>
                <a:cs typeface="TH SarabunPSK" pitchFamily="34" charset="-34"/>
              </a:rPr>
              <a:t>ระดับ ป.ตรี ในคณะทาง</a:t>
            </a:r>
            <a:br>
              <a:rPr lang="th-TH" sz="1197" b="1" dirty="0">
                <a:latin typeface="TH SarabunPSK" pitchFamily="34" charset="-34"/>
                <a:ea typeface="TH SarabunPSK" charset="0"/>
                <a:cs typeface="TH SarabunPSK" pitchFamily="34" charset="-34"/>
              </a:rPr>
            </a:br>
            <a:r>
              <a:rPr lang="th-TH" sz="1197" b="1" dirty="0">
                <a:latin typeface="TH SarabunPSK" pitchFamily="34" charset="-34"/>
                <a:ea typeface="TH SarabunPSK" charset="0"/>
                <a:cs typeface="TH SarabunPSK" pitchFamily="34" charset="-34"/>
              </a:rPr>
              <a:t>ด้านวิทย์ฯ พร้อม</a:t>
            </a:r>
            <a:r>
              <a:rPr lang="th-TH" sz="1197" b="1" dirty="0">
                <a:solidFill>
                  <a:srgbClr val="FF0000"/>
                </a:solidFill>
                <a:latin typeface="TH SarabunPSK" pitchFamily="34" charset="-34"/>
                <a:ea typeface="TH SarabunPSK" charset="0"/>
                <a:cs typeface="TH SarabunPSK" pitchFamily="34" charset="-34"/>
              </a:rPr>
              <a:t>ให้ทุน</a:t>
            </a:r>
            <a:br>
              <a:rPr lang="th-TH" sz="1197" b="1" dirty="0">
                <a:solidFill>
                  <a:srgbClr val="FF0000"/>
                </a:solidFill>
                <a:latin typeface="TH SarabunPSK" pitchFamily="34" charset="-34"/>
                <a:ea typeface="TH SarabunPSK" charset="0"/>
                <a:cs typeface="TH SarabunPSK" pitchFamily="34" charset="-34"/>
              </a:rPr>
            </a:br>
            <a:r>
              <a:rPr lang="th-TH" sz="1197" b="1" dirty="0">
                <a:latin typeface="TH SarabunPSK" pitchFamily="34" charset="-34"/>
                <a:ea typeface="TH SarabunPSK" charset="0"/>
                <a:cs typeface="TH SarabunPSK" pitchFamily="34" charset="-34"/>
              </a:rPr>
              <a:t>ตามเกณฑ์ ของมหาวิทยาลัย  </a:t>
            </a:r>
          </a:p>
        </p:txBody>
      </p:sp>
      <p:pic>
        <p:nvPicPr>
          <p:cNvPr id="21" name="Picture 5" descr="C:\Users\Administrator\My Documents\My Pictures\2653CAM9EI6LCAO6SHSECAW1X0AXCAMW62NXCAVONT5GCA3H5DLOCAA7A33KCAENC6X0CA803V05CAT0L4GOCA7JUKM4CA6V32VJCA03828BCAWW2F4ZCA9R0WEBCAY1FZ5WCAISEAQ9CAF5PJ82CAVNT64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8316" y="1225021"/>
            <a:ext cx="735165" cy="397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Freeform 21"/>
          <p:cNvSpPr/>
          <p:nvPr/>
        </p:nvSpPr>
        <p:spPr>
          <a:xfrm>
            <a:off x="6452829" y="1306668"/>
            <a:ext cx="1929448" cy="1952851"/>
          </a:xfrm>
          <a:custGeom>
            <a:avLst/>
            <a:gdLst>
              <a:gd name="connsiteX0" fmla="*/ 0 w 4134227"/>
              <a:gd name="connsiteY0" fmla="*/ 0 h 4352145"/>
              <a:gd name="connsiteX1" fmla="*/ 4134227 w 4134227"/>
              <a:gd name="connsiteY1" fmla="*/ 0 h 4352145"/>
              <a:gd name="connsiteX2" fmla="*/ 4134227 w 4134227"/>
              <a:gd name="connsiteY2" fmla="*/ 4352145 h 4352145"/>
              <a:gd name="connsiteX3" fmla="*/ 0 w 4134227"/>
              <a:gd name="connsiteY3" fmla="*/ 4352145 h 4352145"/>
              <a:gd name="connsiteX4" fmla="*/ 0 w 4134227"/>
              <a:gd name="connsiteY4" fmla="*/ 0 h 4352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4227" h="4352145">
                <a:moveTo>
                  <a:pt x="0" y="0"/>
                </a:moveTo>
                <a:lnTo>
                  <a:pt x="4134227" y="0"/>
                </a:lnTo>
                <a:lnTo>
                  <a:pt x="4134227" y="4352145"/>
                </a:lnTo>
                <a:lnTo>
                  <a:pt x="0" y="435214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9298" tIns="0" rIns="0" bIns="0" numCol="1" spcCol="1443" anchor="t" anchorCtr="0">
            <a:noAutofit/>
          </a:bodyPr>
          <a:lstStyle/>
          <a:p>
            <a:pPr defTabSz="679837">
              <a:lnSpc>
                <a:spcPct val="90000"/>
              </a:lnSpc>
              <a:spcAft>
                <a:spcPct val="35000"/>
              </a:spcAft>
            </a:pPr>
            <a:r>
              <a:rPr lang="th-TH" sz="1197" b="1" dirty="0">
                <a:latin typeface="TH SarabunPSK" pitchFamily="34" charset="-34"/>
                <a:ea typeface="TH SarabunPSK" charset="0"/>
                <a:cs typeface="TH SarabunPSK" pitchFamily="34" charset="-34"/>
              </a:rPr>
              <a:t>         </a:t>
            </a:r>
          </a:p>
          <a:p>
            <a:pPr defTabSz="679837">
              <a:lnSpc>
                <a:spcPct val="90000"/>
              </a:lnSpc>
              <a:spcAft>
                <a:spcPct val="35000"/>
              </a:spcAft>
            </a:pPr>
            <a:r>
              <a:rPr lang="th-TH" sz="1197" b="1" dirty="0">
                <a:solidFill>
                  <a:srgbClr val="003399"/>
                </a:solidFill>
                <a:latin typeface="TH SarabunPSK" pitchFamily="34" charset="-34"/>
                <a:ea typeface="TH SarabunPSK" charset="0"/>
                <a:cs typeface="TH SarabunPSK" pitchFamily="34" charset="-34"/>
              </a:rPr>
              <a:t>              กระทรวงวิทยาศาสตร์ฯ </a:t>
            </a:r>
          </a:p>
          <a:p>
            <a:pPr defTabSz="679837">
              <a:lnSpc>
                <a:spcPct val="90000"/>
              </a:lnSpc>
              <a:spcAft>
                <a:spcPct val="35000"/>
              </a:spcAft>
            </a:pPr>
            <a:r>
              <a:rPr lang="th-TH" sz="1197" b="1" dirty="0">
                <a:latin typeface="TH SarabunPSK" pitchFamily="34" charset="-34"/>
                <a:ea typeface="TH SarabunPSK" charset="0"/>
                <a:cs typeface="TH SarabunPSK" pitchFamily="34" charset="-34"/>
                <a:sym typeface="Wingdings 2"/>
              </a:rPr>
              <a:t>โครงการสนับสนุนนักเรียนทุนรัฐบาลฯ ระยะที่ 4 จำนวน 1,500 ทุนเปิดช่องทางการสอบเข้ารองรับนักเรียนห้องเรียนวิทยาศาสตร์ในระดับมัธยมศึกษาตอนปลาย ให้มีโอกาสรับ</a:t>
            </a:r>
            <a:r>
              <a:rPr lang="th-TH" sz="1197" b="1" dirty="0">
                <a:solidFill>
                  <a:srgbClr val="FF0000"/>
                </a:solidFill>
                <a:latin typeface="TH SarabunPSK" pitchFamily="34" charset="-34"/>
                <a:ea typeface="TH SarabunPSK" charset="0"/>
                <a:cs typeface="TH SarabunPSK" pitchFamily="34" charset="-34"/>
                <a:sym typeface="Wingdings 2"/>
              </a:rPr>
              <a:t>ทุนการศึกษาถึงระดับปริญญาเอก จำนวน 165 ทุน </a:t>
            </a:r>
            <a:r>
              <a:rPr lang="th-TH" sz="1197" b="1" dirty="0">
                <a:latin typeface="TH SarabunPSK" pitchFamily="34" charset="-34"/>
                <a:ea typeface="TH SarabunPSK" charset="0"/>
                <a:cs typeface="TH SarabunPSK" pitchFamily="34" charset="-34"/>
                <a:sym typeface="Wingdings 2"/>
              </a:rPr>
              <a:t>โดยให้กลับมาปฏิบัติงานชดใช้ทุน เป็นนักวิจัย/นักประดิษฐ์ของหน่วยงานที่เกี่ยวข้องกับวิทยาศาสตร์และเทคโนโลยี</a:t>
            </a:r>
            <a:endParaRPr lang="th-TH" sz="1197" b="1" dirty="0">
              <a:solidFill>
                <a:srgbClr val="FF0000"/>
              </a:solidFill>
              <a:latin typeface="TH SarabunPSK" pitchFamily="34" charset="-34"/>
              <a:ea typeface="TH SarabunPSK" charset="0"/>
              <a:cs typeface="TH SarabunPSK" pitchFamily="34" charset="-34"/>
            </a:endParaRPr>
          </a:p>
          <a:p>
            <a:pPr defTabSz="679837">
              <a:lnSpc>
                <a:spcPct val="90000"/>
              </a:lnSpc>
              <a:spcAft>
                <a:spcPct val="35000"/>
              </a:spcAft>
            </a:pPr>
            <a:endParaRPr lang="th-TH" sz="1197" b="1" dirty="0">
              <a:solidFill>
                <a:srgbClr val="FF0000"/>
              </a:solidFill>
              <a:latin typeface="TH SarabunPSK" pitchFamily="34" charset="-34"/>
              <a:ea typeface="TH SarabunPSK" charset="0"/>
              <a:cs typeface="TH SarabunPSK" pitchFamily="34" charset="-34"/>
            </a:endParaRPr>
          </a:p>
        </p:txBody>
      </p:sp>
      <p:pic>
        <p:nvPicPr>
          <p:cNvPr id="23" name="Picture 4" descr="C:\Users\Administrator\My Documents\My Pictures\9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8398" y="979264"/>
            <a:ext cx="875752" cy="463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Rectangle 25"/>
          <p:cNvSpPr/>
          <p:nvPr/>
        </p:nvSpPr>
        <p:spPr>
          <a:xfrm>
            <a:off x="4330925" y="422397"/>
            <a:ext cx="4041753" cy="548907"/>
          </a:xfrm>
          <a:prstGeom prst="rect">
            <a:avLst/>
          </a:prstGeom>
          <a:solidFill>
            <a:srgbClr val="002060"/>
          </a:solidFill>
        </p:spPr>
        <p:txBody>
          <a:bodyPr wrap="square" lIns="77698" tIns="38849" rIns="77698" bIns="38849">
            <a:spAutoFit/>
          </a:bodyPr>
          <a:lstStyle/>
          <a:p>
            <a:pPr algn="ctr">
              <a:lnSpc>
                <a:spcPct val="80000"/>
              </a:lnSpc>
            </a:pPr>
            <a:r>
              <a:rPr lang="th-TH" altLang="th-TH" sz="1795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         การสนับสนุนเส้นทางการเรียนต่อ และการประกอบอาชีพ</a:t>
            </a:r>
            <a:r>
              <a:rPr lang="th-TH" altLang="th-TH" sz="1047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นักวิจัย/ นักวิทยาศาสตร์ของนักเรียน </a:t>
            </a:r>
            <a:r>
              <a:rPr lang="th-TH" altLang="th-TH" sz="1047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วมว</a:t>
            </a:r>
            <a:r>
              <a:rPr lang="th-TH" altLang="th-TH" sz="1047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.</a:t>
            </a:r>
            <a:br>
              <a:rPr lang="th-TH" altLang="th-TH" sz="1047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</a:br>
            <a:endParaRPr lang="th-TH" altLang="th-TH" sz="224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66359" y="3473334"/>
            <a:ext cx="8106317" cy="274023"/>
          </a:xfrm>
          <a:prstGeom prst="rect">
            <a:avLst/>
          </a:prstGeom>
          <a:solidFill>
            <a:srgbClr val="002060"/>
          </a:solidFill>
        </p:spPr>
        <p:txBody>
          <a:bodyPr wrap="square" lIns="77698" tIns="38849" rIns="77698" bIns="38849" rtlCol="0">
            <a:spAutoFit/>
          </a:bodyPr>
          <a:lstStyle/>
          <a:p>
            <a:pPr algn="ctr"/>
            <a:endParaRPr lang="th-TH" sz="1271" dirty="0">
              <a:solidFill>
                <a:srgbClr val="FFFF00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47574" y="3462551"/>
            <a:ext cx="2723428" cy="343145"/>
          </a:xfrm>
          <a:prstGeom prst="rect">
            <a:avLst/>
          </a:prstGeom>
        </p:spPr>
        <p:txBody>
          <a:bodyPr wrap="square" lIns="77698" tIns="38849" rIns="77698" bIns="38849">
            <a:spAutoFit/>
          </a:bodyPr>
          <a:lstStyle/>
          <a:p>
            <a:pPr algn="ctr"/>
            <a:r>
              <a:rPr lang="th-TH" sz="1720" b="1" dirty="0">
                <a:solidFill>
                  <a:schemeClr val="bg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ปัจจุบัน ระยะที่ 2 (พ.ศ.2556-2563)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06556" y="3762635"/>
            <a:ext cx="3174165" cy="1063598"/>
          </a:xfrm>
          <a:prstGeom prst="rect">
            <a:avLst/>
          </a:prstGeom>
        </p:spPr>
        <p:txBody>
          <a:bodyPr wrap="square" lIns="77698" tIns="38849" rIns="77698" bIns="38849">
            <a:spAutoFit/>
          </a:bodyPr>
          <a:lstStyle/>
          <a:p>
            <a:pPr marL="196937" indent="-196937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th-TH" sz="1346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จำนวน</a:t>
            </a:r>
            <a:r>
              <a:rPr lang="th-TH" sz="3067" b="1" dirty="0"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24</a:t>
            </a:r>
            <a:r>
              <a:rPr lang="th-TH" sz="3067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</a:t>
            </a:r>
            <a:r>
              <a:rPr lang="th-TH" sz="1346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ห้องเรียน</a:t>
            </a:r>
            <a:r>
              <a:rPr lang="en-US" sz="3067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3 </a:t>
            </a:r>
            <a:r>
              <a:rPr lang="th-TH" sz="3067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ปี</a:t>
            </a:r>
            <a:endParaRPr lang="en-US" sz="1346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marL="196937" indent="-196937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th-TH" sz="1346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จำนวนนักเรียน </a:t>
            </a:r>
            <a:r>
              <a:rPr lang="th-TH" sz="1346" b="1" dirty="0"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720 </a:t>
            </a:r>
            <a:r>
              <a:rPr lang="th-TH" sz="1346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คน</a:t>
            </a:r>
            <a:endParaRPr lang="en-US" sz="1346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marL="196937" indent="-196937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th-TH" sz="1346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งบประมาณปีละ</a:t>
            </a:r>
            <a:r>
              <a:rPr lang="th-TH" sz="2693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</a:t>
            </a:r>
            <a:r>
              <a:rPr lang="th-TH" sz="2693" b="1" dirty="0"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442 </a:t>
            </a:r>
            <a:r>
              <a:rPr lang="th-TH" sz="1346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ล้านบาท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762869" y="3796052"/>
            <a:ext cx="2475818" cy="659257"/>
          </a:xfrm>
          <a:prstGeom prst="rect">
            <a:avLst/>
          </a:prstGeom>
          <a:noFill/>
        </p:spPr>
        <p:txBody>
          <a:bodyPr wrap="none" lIns="77698" tIns="38849" rIns="77698" bIns="38849">
            <a:spAutoFit/>
          </a:bodyPr>
          <a:lstStyle/>
          <a:p>
            <a:pPr marL="434340" indent="-24145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th-TH" sz="2094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จำนวน</a:t>
            </a:r>
            <a:r>
              <a:rPr lang="th-TH" sz="2094" b="1" dirty="0"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</a:t>
            </a:r>
            <a:r>
              <a:rPr lang="en-US" sz="2094" b="1" dirty="0"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+6</a:t>
            </a:r>
            <a:r>
              <a:rPr lang="th-TH" sz="2094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ห้องเรียน</a:t>
            </a:r>
            <a:r>
              <a:rPr lang="en-US" sz="2094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3 </a:t>
            </a:r>
            <a:r>
              <a:rPr lang="th-TH" sz="2094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ปี</a:t>
            </a:r>
            <a:endParaRPr lang="en-US" sz="2094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marL="462329" indent="-291359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th-TH" sz="2094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จำนวนนักเรียน</a:t>
            </a:r>
            <a:r>
              <a:rPr lang="th-TH" sz="2094" b="1" dirty="0">
                <a:solidFill>
                  <a:srgbClr val="0066FF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</a:t>
            </a:r>
            <a:r>
              <a:rPr lang="en-US" sz="2094" b="1" dirty="0">
                <a:solidFill>
                  <a:srgbClr val="C0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180</a:t>
            </a:r>
            <a:r>
              <a:rPr lang="th-TH" sz="2094" b="1" dirty="0">
                <a:solidFill>
                  <a:srgbClr val="0066FF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</a:t>
            </a:r>
            <a:r>
              <a:rPr lang="th-TH" sz="2094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คน</a:t>
            </a:r>
            <a:endParaRPr lang="th-TH" sz="2693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grpSp>
        <p:nvGrpSpPr>
          <p:cNvPr id="2" name="Group 18">
            <a:extLst>
              <a:ext uri="{FF2B5EF4-FFF2-40B4-BE49-F238E27FC236}">
                <a16:creationId xmlns:a16="http://schemas.microsoft.com/office/drawing/2014/main" id="{F5DFE211-ED14-454D-B587-BE229CAD7E9B}"/>
              </a:ext>
            </a:extLst>
          </p:cNvPr>
          <p:cNvGrpSpPr/>
          <p:nvPr/>
        </p:nvGrpSpPr>
        <p:grpSpPr>
          <a:xfrm>
            <a:off x="244028" y="929333"/>
            <a:ext cx="4134289" cy="2246590"/>
            <a:chOff x="280237" y="2264266"/>
            <a:chExt cx="4160349" cy="2604853"/>
          </a:xfrm>
        </p:grpSpPr>
        <p:pic>
          <p:nvPicPr>
            <p:cNvPr id="4098" name="Picture 2" descr="C:\Users\admin\Desktop\88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0237" y="2334094"/>
              <a:ext cx="3931320" cy="2499296"/>
            </a:xfrm>
            <a:prstGeom prst="rect">
              <a:avLst/>
            </a:prstGeom>
            <a:noFill/>
          </p:spPr>
        </p:pic>
        <p:sp>
          <p:nvSpPr>
            <p:cNvPr id="47" name="Rectangle 46"/>
            <p:cNvSpPr/>
            <p:nvPr/>
          </p:nvSpPr>
          <p:spPr>
            <a:xfrm>
              <a:off x="317956" y="2830292"/>
              <a:ext cx="1044780" cy="427486"/>
            </a:xfrm>
            <a:prstGeom prst="rect">
              <a:avLst/>
            </a:prstGeom>
            <a:solidFill>
              <a:srgbClr val="33CCCC"/>
            </a:solidFill>
            <a:ln>
              <a:solidFill>
                <a:srgbClr val="0066FF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th-TH" sz="898" dirty="0">
                  <a:latin typeface="TH SarabunPSK" pitchFamily="34" charset="-34"/>
                  <a:cs typeface="TH SarabunPSK" pitchFamily="34" charset="-34"/>
                </a:rPr>
                <a:t>มีทักษะการเป็นผู้นำผ่าน</a:t>
              </a:r>
              <a:br>
                <a:rPr lang="th-TH" sz="898" dirty="0">
                  <a:latin typeface="TH SarabunPSK" pitchFamily="34" charset="-34"/>
                  <a:cs typeface="TH SarabunPSK" pitchFamily="34" charset="-34"/>
                </a:rPr>
              </a:br>
              <a:r>
                <a:rPr lang="th-TH" sz="898" dirty="0">
                  <a:latin typeface="TH SarabunPSK" pitchFamily="34" charset="-34"/>
                  <a:cs typeface="TH SarabunPSK" pitchFamily="34" charset="-34"/>
                </a:rPr>
                <a:t>การเป็นผู้นำและผู้ตามที่ดี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182898" y="2264266"/>
              <a:ext cx="1902859" cy="5877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th-TH" sz="898" dirty="0">
                  <a:latin typeface="TH SarabunPSK" pitchFamily="34" charset="-34"/>
                  <a:cs typeface="TH SarabunPSK" pitchFamily="34" charset="-34"/>
                </a:rPr>
                <a:t>มีนิสัยจิตวิทยาศาสตร์ในการศึกษาหาความรู้โดยใช้กระบวนการทางวิทยาศาสตร์</a:t>
              </a:r>
              <a:br>
                <a:rPr lang="th-TH" sz="898" dirty="0">
                  <a:latin typeface="TH SarabunPSK" pitchFamily="34" charset="-34"/>
                  <a:cs typeface="TH SarabunPSK" pitchFamily="34" charset="-34"/>
                </a:rPr>
              </a:br>
              <a:r>
                <a:rPr lang="th-TH" sz="898" dirty="0">
                  <a:latin typeface="TH SarabunPSK" pitchFamily="34" charset="-34"/>
                  <a:cs typeface="TH SarabunPSK" pitchFamily="34" charset="-34"/>
                </a:rPr>
                <a:t>      มากกว่านักเรียนจากภาคเรียนปกติ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944394" y="2811215"/>
              <a:ext cx="1273562" cy="4274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7C80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th-TH" sz="898" dirty="0">
                  <a:latin typeface="TH SarabunPSK" pitchFamily="34" charset="-34"/>
                  <a:cs typeface="TH SarabunPSK" pitchFamily="34" charset="-34"/>
                </a:rPr>
                <a:t>มีลักษณะเป็นผู้นำการเปลี่ยนแปลงที่แตกต่างจากนักเรียนภาคปกติ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032331" y="3408277"/>
              <a:ext cx="1260157" cy="747914"/>
            </a:xfrm>
            <a:prstGeom prst="rect">
              <a:avLst/>
            </a:prstGeom>
            <a:solidFill>
              <a:srgbClr val="FFCCCC"/>
            </a:solidFill>
            <a:ln>
              <a:solidFill>
                <a:srgbClr val="FF0000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th-TH" sz="898" dirty="0">
                  <a:latin typeface="TH SarabunPSK" pitchFamily="34" charset="-34"/>
                  <a:cs typeface="TH SarabunPSK" pitchFamily="34" charset="-34"/>
                </a:rPr>
                <a:t>นักเรียนได้พัฒนาทักษะด้านการทำวิจัยของตน มีอิสระทางความคิด และสามารถคิดแก้ไขปัญหาจากเหตุการณ์จริงได้ด้วยตนเอง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858085" y="4121205"/>
              <a:ext cx="1582501" cy="747914"/>
            </a:xfrm>
            <a:prstGeom prst="rect">
              <a:avLst/>
            </a:prstGeom>
            <a:solidFill>
              <a:srgbClr val="CCCCFF"/>
            </a:solidFill>
            <a:ln>
              <a:solidFill>
                <a:srgbClr val="3333CC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th-TH" sz="898" dirty="0">
                  <a:latin typeface="TH SarabunPSK" pitchFamily="34" charset="-34"/>
                  <a:cs typeface="TH SarabunPSK" pitchFamily="34" charset="-34"/>
                </a:rPr>
                <a:t>มีความมุ่งมั่นที่จะทำทุกอย่างให้ดีในเชิงวิชาการ โดยสะท้อนจากการประเมินคุณลักษณะอันพึงประสงค์อ้างอิงหลักเกณฑ์การประเมินอยู่ในระดับดี – ดีมาก</a:t>
              </a:r>
              <a:endParaRPr lang="en-US" sz="898" dirty="0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14667" y="4278068"/>
              <a:ext cx="1397561" cy="5877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th-TH" sz="898" dirty="0">
                  <a:latin typeface="TH SarabunPSK" pitchFamily="34" charset="-34"/>
                  <a:cs typeface="TH SarabunPSK" pitchFamily="34" charset="-34"/>
                </a:rPr>
                <a:t>มีคุณสมบัติด้านคุณธรรมและจริยธรรมด้านการทำวิจัยสูง มีน้ำใจและจิตอาสาในการช่วยเหลือสังคม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68382" y="3584182"/>
              <a:ext cx="893321" cy="5877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0066FF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th-TH" sz="898" dirty="0">
                  <a:latin typeface="TH SarabunPSK" pitchFamily="34" charset="-34"/>
                  <a:cs typeface="TH SarabunPSK" pitchFamily="34" charset="-34"/>
                </a:rPr>
                <a:t>มีทักษะความสามารถในการทำงานร่วมกับผู้อื่นได้เป็นอย่างดี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B7EACB5-A7C8-4E0E-99E9-7014B09B9EFA}"/>
              </a:ext>
            </a:extLst>
          </p:cNvPr>
          <p:cNvSpPr/>
          <p:nvPr/>
        </p:nvSpPr>
        <p:spPr>
          <a:xfrm>
            <a:off x="4581067" y="3256762"/>
            <a:ext cx="2628309" cy="239591"/>
          </a:xfrm>
          <a:prstGeom prst="rect">
            <a:avLst/>
          </a:prstGeom>
        </p:spPr>
        <p:txBody>
          <a:bodyPr wrap="square" lIns="77698" tIns="38849" rIns="77698" bIns="38849">
            <a:spAutoFit/>
          </a:bodyPr>
          <a:lstStyle/>
          <a:p>
            <a:r>
              <a:rPr lang="th-TH" sz="1047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(</a:t>
            </a:r>
            <a:r>
              <a:rPr lang="th-TH" sz="1047" dirty="0">
                <a:latin typeface="TH SarabunPSK" pitchFamily="34" charset="-34"/>
                <a:cs typeface="TH SarabunPSK" pitchFamily="34" charset="-34"/>
              </a:rPr>
              <a:t>สนับสนุนรายละ 200,000 บาท/ คน/ ปี เป็นเวลาต่อเนื่อง 3 ปี)</a:t>
            </a:r>
            <a:endParaRPr lang="en-US" sz="1047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9BA9777-905F-4A57-8FFF-8B6EBD436597}"/>
              </a:ext>
            </a:extLst>
          </p:cNvPr>
          <p:cNvSpPr/>
          <p:nvPr/>
        </p:nvSpPr>
        <p:spPr>
          <a:xfrm>
            <a:off x="3978968" y="3469076"/>
            <a:ext cx="3748534" cy="343145"/>
          </a:xfrm>
          <a:prstGeom prst="rect">
            <a:avLst/>
          </a:prstGeom>
        </p:spPr>
        <p:txBody>
          <a:bodyPr wrap="square" lIns="77698" tIns="38849" rIns="77698" bIns="38849">
            <a:spAutoFit/>
          </a:bodyPr>
          <a:lstStyle/>
          <a:p>
            <a:pPr algn="ctr"/>
            <a:r>
              <a:rPr lang="th-TH" sz="1720" b="1" dirty="0">
                <a:solidFill>
                  <a:schemeClr val="bg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ระยะที่ 2 (เพิ่มเติม) ต่อเนื่องระยะที่ 3 (พ.ศ.2563-2579)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4E29972-F42F-4A39-B023-5BA6D245D8BC}"/>
              </a:ext>
            </a:extLst>
          </p:cNvPr>
          <p:cNvSpPr/>
          <p:nvPr/>
        </p:nvSpPr>
        <p:spPr>
          <a:xfrm>
            <a:off x="385073" y="3166401"/>
            <a:ext cx="895898" cy="354686"/>
          </a:xfrm>
          <a:prstGeom prst="rect">
            <a:avLst/>
          </a:prstGeom>
        </p:spPr>
        <p:txBody>
          <a:bodyPr wrap="none" lIns="77698" tIns="38849" rIns="77698" bIns="38849">
            <a:spAutoFit/>
          </a:bodyPr>
          <a:lstStyle/>
          <a:p>
            <a:pPr algn="ctr"/>
            <a:r>
              <a:rPr lang="th-TH" sz="1795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งบประมาณ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5844384-17D1-4F08-98C5-35F5ABCB57FA}"/>
              </a:ext>
            </a:extLst>
          </p:cNvPr>
          <p:cNvSpPr/>
          <p:nvPr/>
        </p:nvSpPr>
        <p:spPr>
          <a:xfrm>
            <a:off x="190088" y="347480"/>
            <a:ext cx="8204240" cy="45004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698" tIns="38849" rIns="77698" bIns="38849" rtlCol="0" anchor="ctr"/>
          <a:lstStyle/>
          <a:p>
            <a:pPr algn="ctr"/>
            <a:endParaRPr lang="en-US" sz="1346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DB61E969-37F9-4B30-9BCE-7CF71A6ECD8D}"/>
              </a:ext>
            </a:extLst>
          </p:cNvPr>
          <p:cNvSpPr/>
          <p:nvPr/>
        </p:nvSpPr>
        <p:spPr>
          <a:xfrm rot="5400000">
            <a:off x="3219775" y="4201059"/>
            <a:ext cx="621815" cy="225182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698" tIns="38849" rIns="77698" bIns="38849" rtlCol="0" anchor="ctr"/>
          <a:lstStyle/>
          <a:p>
            <a:pPr algn="ctr"/>
            <a:endParaRPr lang="en-US" sz="1346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7AB8FD3-4380-49B2-9B12-3738FCF93D28}"/>
              </a:ext>
            </a:extLst>
          </p:cNvPr>
          <p:cNvSpPr/>
          <p:nvPr/>
        </p:nvSpPr>
        <p:spPr>
          <a:xfrm>
            <a:off x="3729344" y="3774395"/>
            <a:ext cx="3827956" cy="6633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698" tIns="38849" rIns="77698" bIns="38849" rtlCol="0" anchor="ctr"/>
          <a:lstStyle/>
          <a:p>
            <a:pPr algn="ctr"/>
            <a:endParaRPr lang="en-US" sz="1346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23A6C09-763C-4A26-944A-5E112771BBA0}"/>
              </a:ext>
            </a:extLst>
          </p:cNvPr>
          <p:cNvSpPr/>
          <p:nvPr/>
        </p:nvSpPr>
        <p:spPr>
          <a:xfrm>
            <a:off x="306557" y="3779960"/>
            <a:ext cx="3037191" cy="11587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698" tIns="38849" rIns="77698" bIns="38849" rtlCol="0" anchor="ctr"/>
          <a:lstStyle/>
          <a:p>
            <a:pPr algn="ctr"/>
            <a:endParaRPr lang="en-US" sz="1346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046086" y="4497857"/>
            <a:ext cx="3293350" cy="452405"/>
          </a:xfrm>
          <a:prstGeom prst="rect">
            <a:avLst/>
          </a:prstGeom>
          <a:noFill/>
        </p:spPr>
        <p:txBody>
          <a:bodyPr wrap="none" lIns="77698" tIns="38849" rIns="77698" bIns="38849">
            <a:spAutoFit/>
          </a:bodyPr>
          <a:lstStyle/>
          <a:p>
            <a:pPr marL="170971">
              <a:lnSpc>
                <a:spcPct val="90000"/>
              </a:lnSpc>
            </a:pPr>
            <a:r>
              <a:rPr lang="th-TH" sz="2693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งบประมาณปีละ </a:t>
            </a:r>
            <a:r>
              <a:rPr lang="th-TH" sz="2693" b="1" dirty="0">
                <a:solidFill>
                  <a:srgbClr val="0066FF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</a:t>
            </a:r>
            <a:r>
              <a:rPr lang="en-US" sz="2693" b="1" dirty="0">
                <a:solidFill>
                  <a:srgbClr val="C0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113</a:t>
            </a:r>
            <a:r>
              <a:rPr lang="en-US" sz="2693" b="1" dirty="0">
                <a:solidFill>
                  <a:srgbClr val="0066FF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</a:t>
            </a:r>
            <a:r>
              <a:rPr lang="th-TH" sz="2693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ล้านบาท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B11471-BBF6-4A10-878D-228DDB231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17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578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4C2B-3FF9-4615-A8F8-5A05BE019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6050"/>
            <a:ext cx="8520600" cy="572700"/>
          </a:xfrm>
        </p:spPr>
        <p:txBody>
          <a:bodyPr/>
          <a:lstStyle/>
          <a:p>
            <a:r>
              <a:rPr lang="th-TH" altLang="en-US" sz="3000" b="1" u="sng" dirty="0">
                <a:solidFill>
                  <a:srgbClr val="FF0000"/>
                </a:solidFill>
                <a:latin typeface="TH SarabunPSK" pitchFamily="34" charset="-34"/>
                <a:ea typeface="Tahoma" charset="0"/>
                <a:cs typeface="TH SarabunPSK" pitchFamily="34" charset="-34"/>
              </a:rPr>
              <a:t>ทุนกระทรวงวิทยาศาสตร์</a:t>
            </a:r>
            <a:br>
              <a:rPr lang="th-TH" altLang="en-US" b="1" u="sng" dirty="0">
                <a:solidFill>
                  <a:srgbClr val="FF0000"/>
                </a:solidFill>
                <a:latin typeface="TH SarabunPSK" pitchFamily="34" charset="-34"/>
                <a:ea typeface="Tahoma" charset="0"/>
                <a:cs typeface="TH SarabunPSK" pitchFamily="34" charset="-34"/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0DB3-59DD-4952-9A58-3F203F449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721116"/>
            <a:ext cx="8520600" cy="3416400"/>
          </a:xfrm>
        </p:spPr>
        <p:txBody>
          <a:bodyPr/>
          <a:lstStyle/>
          <a:p>
            <a:pPr marL="114300" indent="0">
              <a:buNone/>
            </a:pPr>
            <a:r>
              <a:rPr lang="th-TH" sz="2200" u="sng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กรอบการจัดสรรทุนปี</a:t>
            </a:r>
            <a:r>
              <a:rPr lang="en-US" sz="2200" u="sng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2562</a:t>
            </a:r>
          </a:p>
          <a:p>
            <a:pPr marL="114300" indent="0">
              <a:buNone/>
            </a:pPr>
            <a:r>
              <a:rPr lang="th-TH" sz="2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รวม </a:t>
            </a:r>
            <a:r>
              <a:rPr lang="en-US" sz="2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365 </a:t>
            </a:r>
            <a:r>
              <a:rPr lang="th-TH" sz="2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ประกอบด้วย</a:t>
            </a:r>
            <a:endParaRPr lang="en-US" sz="2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14300" indent="0">
              <a:buNone/>
            </a:pPr>
            <a:r>
              <a:rPr lang="en-US" sz="2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</a:t>
            </a:r>
            <a:r>
              <a:rPr lang="th-TH" sz="2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ทุนต่างประเทศ </a:t>
            </a:r>
            <a:r>
              <a:rPr lang="en-US" sz="2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345</a:t>
            </a:r>
            <a:r>
              <a:rPr lang="th-TH" sz="2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ทุน</a:t>
            </a:r>
            <a:endParaRPr lang="en-US" sz="2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14300" indent="0">
              <a:buNone/>
            </a:pPr>
            <a:r>
              <a:rPr lang="en-US" sz="2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</a:t>
            </a:r>
            <a:r>
              <a:rPr lang="th-TH" sz="2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ทุนในประเทศ </a:t>
            </a:r>
            <a:r>
              <a:rPr lang="en-US" sz="2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20 </a:t>
            </a:r>
            <a:r>
              <a:rPr lang="th-TH" sz="2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ทุน </a:t>
            </a:r>
            <a:endParaRPr lang="en-US" sz="2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F685B2F-4432-4FEC-BDE0-EED592D9E0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6348450"/>
              </p:ext>
            </p:extLst>
          </p:nvPr>
        </p:nvGraphicFramePr>
        <p:xfrm>
          <a:off x="2371060" y="1005984"/>
          <a:ext cx="6590036" cy="3911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Google Shape;612;p39">
            <a:extLst>
              <a:ext uri="{FF2B5EF4-FFF2-40B4-BE49-F238E27FC236}">
                <a16:creationId xmlns:a16="http://schemas.microsoft.com/office/drawing/2014/main" id="{3CDCC39F-313C-4FBE-A9C9-156D49F588A7}"/>
              </a:ext>
            </a:extLst>
          </p:cNvPr>
          <p:cNvSpPr/>
          <p:nvPr/>
        </p:nvSpPr>
        <p:spPr>
          <a:xfrm>
            <a:off x="463541" y="1658490"/>
            <a:ext cx="303635" cy="284867"/>
          </a:xfrm>
          <a:custGeom>
            <a:avLst/>
            <a:gdLst/>
            <a:ahLst/>
            <a:cxnLst/>
            <a:rect l="l" t="t" r="r" b="b"/>
            <a:pathLst>
              <a:path w="16902" h="16901" extrusionOk="0">
                <a:moveTo>
                  <a:pt x="14386" y="757"/>
                </a:moveTo>
                <a:lnTo>
                  <a:pt x="14557" y="782"/>
                </a:lnTo>
                <a:lnTo>
                  <a:pt x="14728" y="806"/>
                </a:lnTo>
                <a:lnTo>
                  <a:pt x="14899" y="831"/>
                </a:lnTo>
                <a:lnTo>
                  <a:pt x="15070" y="904"/>
                </a:lnTo>
                <a:lnTo>
                  <a:pt x="15216" y="977"/>
                </a:lnTo>
                <a:lnTo>
                  <a:pt x="15363" y="1050"/>
                </a:lnTo>
                <a:lnTo>
                  <a:pt x="15509" y="1148"/>
                </a:lnTo>
                <a:lnTo>
                  <a:pt x="15631" y="1270"/>
                </a:lnTo>
                <a:lnTo>
                  <a:pt x="15729" y="1392"/>
                </a:lnTo>
                <a:lnTo>
                  <a:pt x="15827" y="1539"/>
                </a:lnTo>
                <a:lnTo>
                  <a:pt x="15925" y="1661"/>
                </a:lnTo>
                <a:lnTo>
                  <a:pt x="15998" y="1807"/>
                </a:lnTo>
                <a:lnTo>
                  <a:pt x="16047" y="1978"/>
                </a:lnTo>
                <a:lnTo>
                  <a:pt x="16095" y="2125"/>
                </a:lnTo>
                <a:lnTo>
                  <a:pt x="16120" y="2296"/>
                </a:lnTo>
                <a:lnTo>
                  <a:pt x="16144" y="2467"/>
                </a:lnTo>
                <a:lnTo>
                  <a:pt x="16120" y="2565"/>
                </a:lnTo>
                <a:lnTo>
                  <a:pt x="16071" y="2638"/>
                </a:lnTo>
                <a:lnTo>
                  <a:pt x="15998" y="2687"/>
                </a:lnTo>
                <a:lnTo>
                  <a:pt x="15900" y="2711"/>
                </a:lnTo>
                <a:lnTo>
                  <a:pt x="15802" y="2687"/>
                </a:lnTo>
                <a:lnTo>
                  <a:pt x="15729" y="2638"/>
                </a:lnTo>
                <a:lnTo>
                  <a:pt x="15680" y="2565"/>
                </a:lnTo>
                <a:lnTo>
                  <a:pt x="15656" y="2467"/>
                </a:lnTo>
                <a:lnTo>
                  <a:pt x="15631" y="2247"/>
                </a:lnTo>
                <a:lnTo>
                  <a:pt x="15558" y="2003"/>
                </a:lnTo>
                <a:lnTo>
                  <a:pt x="15436" y="1807"/>
                </a:lnTo>
                <a:lnTo>
                  <a:pt x="15290" y="1612"/>
                </a:lnTo>
                <a:lnTo>
                  <a:pt x="15094" y="1466"/>
                </a:lnTo>
                <a:lnTo>
                  <a:pt x="14874" y="1343"/>
                </a:lnTo>
                <a:lnTo>
                  <a:pt x="14630" y="1270"/>
                </a:lnTo>
                <a:lnTo>
                  <a:pt x="14386" y="1246"/>
                </a:lnTo>
                <a:lnTo>
                  <a:pt x="14288" y="1246"/>
                </a:lnTo>
                <a:lnTo>
                  <a:pt x="14215" y="1172"/>
                </a:lnTo>
                <a:lnTo>
                  <a:pt x="14166" y="1099"/>
                </a:lnTo>
                <a:lnTo>
                  <a:pt x="14142" y="1002"/>
                </a:lnTo>
                <a:lnTo>
                  <a:pt x="14166" y="904"/>
                </a:lnTo>
                <a:lnTo>
                  <a:pt x="14215" y="831"/>
                </a:lnTo>
                <a:lnTo>
                  <a:pt x="14288" y="782"/>
                </a:lnTo>
                <a:lnTo>
                  <a:pt x="14386" y="757"/>
                </a:lnTo>
                <a:close/>
                <a:moveTo>
                  <a:pt x="15460" y="0"/>
                </a:moveTo>
                <a:lnTo>
                  <a:pt x="15167" y="25"/>
                </a:lnTo>
                <a:lnTo>
                  <a:pt x="14850" y="49"/>
                </a:lnTo>
                <a:lnTo>
                  <a:pt x="14557" y="122"/>
                </a:lnTo>
                <a:lnTo>
                  <a:pt x="14117" y="244"/>
                </a:lnTo>
                <a:lnTo>
                  <a:pt x="13873" y="318"/>
                </a:lnTo>
                <a:lnTo>
                  <a:pt x="13653" y="415"/>
                </a:lnTo>
                <a:lnTo>
                  <a:pt x="13458" y="537"/>
                </a:lnTo>
                <a:lnTo>
                  <a:pt x="13287" y="660"/>
                </a:lnTo>
                <a:lnTo>
                  <a:pt x="10625" y="3346"/>
                </a:lnTo>
                <a:lnTo>
                  <a:pt x="2858" y="1221"/>
                </a:lnTo>
                <a:lnTo>
                  <a:pt x="2712" y="1197"/>
                </a:lnTo>
                <a:lnTo>
                  <a:pt x="2590" y="1221"/>
                </a:lnTo>
                <a:lnTo>
                  <a:pt x="2467" y="1270"/>
                </a:lnTo>
                <a:lnTo>
                  <a:pt x="2345" y="1343"/>
                </a:lnTo>
                <a:lnTo>
                  <a:pt x="1613" y="2101"/>
                </a:lnTo>
                <a:lnTo>
                  <a:pt x="1539" y="2198"/>
                </a:lnTo>
                <a:lnTo>
                  <a:pt x="1491" y="2296"/>
                </a:lnTo>
                <a:lnTo>
                  <a:pt x="1466" y="2418"/>
                </a:lnTo>
                <a:lnTo>
                  <a:pt x="1466" y="2516"/>
                </a:lnTo>
                <a:lnTo>
                  <a:pt x="1491" y="2613"/>
                </a:lnTo>
                <a:lnTo>
                  <a:pt x="1515" y="2687"/>
                </a:lnTo>
                <a:lnTo>
                  <a:pt x="1613" y="2833"/>
                </a:lnTo>
                <a:lnTo>
                  <a:pt x="1710" y="2907"/>
                </a:lnTo>
                <a:lnTo>
                  <a:pt x="7425" y="6619"/>
                </a:lnTo>
                <a:lnTo>
                  <a:pt x="4177" y="10893"/>
                </a:lnTo>
                <a:lnTo>
                  <a:pt x="929" y="10331"/>
                </a:lnTo>
                <a:lnTo>
                  <a:pt x="831" y="10331"/>
                </a:lnTo>
                <a:lnTo>
                  <a:pt x="709" y="10356"/>
                </a:lnTo>
                <a:lnTo>
                  <a:pt x="611" y="10404"/>
                </a:lnTo>
                <a:lnTo>
                  <a:pt x="514" y="10478"/>
                </a:lnTo>
                <a:lnTo>
                  <a:pt x="147" y="10844"/>
                </a:lnTo>
                <a:lnTo>
                  <a:pt x="74" y="10942"/>
                </a:lnTo>
                <a:lnTo>
                  <a:pt x="25" y="11064"/>
                </a:lnTo>
                <a:lnTo>
                  <a:pt x="1" y="11186"/>
                </a:lnTo>
                <a:lnTo>
                  <a:pt x="1" y="11308"/>
                </a:lnTo>
                <a:lnTo>
                  <a:pt x="50" y="11455"/>
                </a:lnTo>
                <a:lnTo>
                  <a:pt x="147" y="11601"/>
                </a:lnTo>
                <a:lnTo>
                  <a:pt x="245" y="11674"/>
                </a:lnTo>
                <a:lnTo>
                  <a:pt x="3444" y="13457"/>
                </a:lnTo>
                <a:lnTo>
                  <a:pt x="5227" y="16657"/>
                </a:lnTo>
                <a:lnTo>
                  <a:pt x="5301" y="16754"/>
                </a:lnTo>
                <a:lnTo>
                  <a:pt x="5447" y="16852"/>
                </a:lnTo>
                <a:lnTo>
                  <a:pt x="5594" y="16901"/>
                </a:lnTo>
                <a:lnTo>
                  <a:pt x="5716" y="16901"/>
                </a:lnTo>
                <a:lnTo>
                  <a:pt x="5838" y="16877"/>
                </a:lnTo>
                <a:lnTo>
                  <a:pt x="5960" y="16828"/>
                </a:lnTo>
                <a:lnTo>
                  <a:pt x="6058" y="16754"/>
                </a:lnTo>
                <a:lnTo>
                  <a:pt x="6424" y="16388"/>
                </a:lnTo>
                <a:lnTo>
                  <a:pt x="6497" y="16290"/>
                </a:lnTo>
                <a:lnTo>
                  <a:pt x="6546" y="16193"/>
                </a:lnTo>
                <a:lnTo>
                  <a:pt x="6571" y="16071"/>
                </a:lnTo>
                <a:lnTo>
                  <a:pt x="6571" y="15973"/>
                </a:lnTo>
                <a:lnTo>
                  <a:pt x="6009" y="12725"/>
                </a:lnTo>
                <a:lnTo>
                  <a:pt x="10283" y="9476"/>
                </a:lnTo>
                <a:lnTo>
                  <a:pt x="13995" y="15191"/>
                </a:lnTo>
                <a:lnTo>
                  <a:pt x="14068" y="15289"/>
                </a:lnTo>
                <a:lnTo>
                  <a:pt x="14215" y="15387"/>
                </a:lnTo>
                <a:lnTo>
                  <a:pt x="14288" y="15411"/>
                </a:lnTo>
                <a:lnTo>
                  <a:pt x="14386" y="15436"/>
                </a:lnTo>
                <a:lnTo>
                  <a:pt x="14484" y="15436"/>
                </a:lnTo>
                <a:lnTo>
                  <a:pt x="14606" y="15411"/>
                </a:lnTo>
                <a:lnTo>
                  <a:pt x="14703" y="15362"/>
                </a:lnTo>
                <a:lnTo>
                  <a:pt x="14801" y="15289"/>
                </a:lnTo>
                <a:lnTo>
                  <a:pt x="15558" y="14556"/>
                </a:lnTo>
                <a:lnTo>
                  <a:pt x="15631" y="14434"/>
                </a:lnTo>
                <a:lnTo>
                  <a:pt x="15680" y="14312"/>
                </a:lnTo>
                <a:lnTo>
                  <a:pt x="15705" y="14190"/>
                </a:lnTo>
                <a:lnTo>
                  <a:pt x="15680" y="14043"/>
                </a:lnTo>
                <a:lnTo>
                  <a:pt x="13555" y="6277"/>
                </a:lnTo>
                <a:lnTo>
                  <a:pt x="16242" y="3615"/>
                </a:lnTo>
                <a:lnTo>
                  <a:pt x="16364" y="3444"/>
                </a:lnTo>
                <a:lnTo>
                  <a:pt x="16486" y="3248"/>
                </a:lnTo>
                <a:lnTo>
                  <a:pt x="16584" y="3029"/>
                </a:lnTo>
                <a:lnTo>
                  <a:pt x="16657" y="2784"/>
                </a:lnTo>
                <a:lnTo>
                  <a:pt x="16779" y="2345"/>
                </a:lnTo>
                <a:lnTo>
                  <a:pt x="16853" y="2052"/>
                </a:lnTo>
                <a:lnTo>
                  <a:pt x="16877" y="1734"/>
                </a:lnTo>
                <a:lnTo>
                  <a:pt x="16901" y="1441"/>
                </a:lnTo>
                <a:lnTo>
                  <a:pt x="16901" y="1197"/>
                </a:lnTo>
                <a:lnTo>
                  <a:pt x="16901" y="953"/>
                </a:lnTo>
                <a:lnTo>
                  <a:pt x="16853" y="757"/>
                </a:lnTo>
                <a:lnTo>
                  <a:pt x="16779" y="586"/>
                </a:lnTo>
                <a:lnTo>
                  <a:pt x="16706" y="415"/>
                </a:lnTo>
                <a:lnTo>
                  <a:pt x="16608" y="293"/>
                </a:lnTo>
                <a:lnTo>
                  <a:pt x="16486" y="196"/>
                </a:lnTo>
                <a:lnTo>
                  <a:pt x="16315" y="122"/>
                </a:lnTo>
                <a:lnTo>
                  <a:pt x="16144" y="49"/>
                </a:lnTo>
                <a:lnTo>
                  <a:pt x="15949" y="0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505;p39">
            <a:extLst>
              <a:ext uri="{FF2B5EF4-FFF2-40B4-BE49-F238E27FC236}">
                <a16:creationId xmlns:a16="http://schemas.microsoft.com/office/drawing/2014/main" id="{A09D272C-A6A2-462C-943B-3699B19E03A4}"/>
              </a:ext>
            </a:extLst>
          </p:cNvPr>
          <p:cNvGrpSpPr/>
          <p:nvPr/>
        </p:nvGrpSpPr>
        <p:grpSpPr>
          <a:xfrm>
            <a:off x="463541" y="2014178"/>
            <a:ext cx="303635" cy="284867"/>
            <a:chOff x="611175" y="2326900"/>
            <a:chExt cx="362700" cy="389575"/>
          </a:xfrm>
        </p:grpSpPr>
        <p:sp>
          <p:nvSpPr>
            <p:cNvPr id="9" name="Google Shape;506;p39">
              <a:extLst>
                <a:ext uri="{FF2B5EF4-FFF2-40B4-BE49-F238E27FC236}">
                  <a16:creationId xmlns:a16="http://schemas.microsoft.com/office/drawing/2014/main" id="{F551E1CD-AFBC-4A00-8BC8-1E0666E5438B}"/>
                </a:ext>
              </a:extLst>
            </p:cNvPr>
            <p:cNvSpPr/>
            <p:nvPr/>
          </p:nvSpPr>
          <p:spPr>
            <a:xfrm>
              <a:off x="611175" y="2326900"/>
              <a:ext cx="362700" cy="389575"/>
            </a:xfrm>
            <a:custGeom>
              <a:avLst/>
              <a:gdLst/>
              <a:ahLst/>
              <a:cxnLst/>
              <a:rect l="l" t="t" r="r" b="b"/>
              <a:pathLst>
                <a:path w="14508" h="15583" extrusionOk="0">
                  <a:moveTo>
                    <a:pt x="9647" y="489"/>
                  </a:moveTo>
                  <a:lnTo>
                    <a:pt x="9769" y="513"/>
                  </a:lnTo>
                  <a:lnTo>
                    <a:pt x="9916" y="562"/>
                  </a:lnTo>
                  <a:lnTo>
                    <a:pt x="10014" y="660"/>
                  </a:lnTo>
                  <a:lnTo>
                    <a:pt x="10087" y="782"/>
                  </a:lnTo>
                  <a:lnTo>
                    <a:pt x="10111" y="928"/>
                  </a:lnTo>
                  <a:lnTo>
                    <a:pt x="10111" y="1075"/>
                  </a:lnTo>
                  <a:lnTo>
                    <a:pt x="10063" y="1197"/>
                  </a:lnTo>
                  <a:lnTo>
                    <a:pt x="9989" y="1319"/>
                  </a:lnTo>
                  <a:lnTo>
                    <a:pt x="9281" y="2003"/>
                  </a:lnTo>
                  <a:lnTo>
                    <a:pt x="9232" y="2076"/>
                  </a:lnTo>
                  <a:lnTo>
                    <a:pt x="9183" y="2174"/>
                  </a:lnTo>
                  <a:lnTo>
                    <a:pt x="9159" y="2247"/>
                  </a:lnTo>
                  <a:lnTo>
                    <a:pt x="9159" y="2345"/>
                  </a:lnTo>
                  <a:lnTo>
                    <a:pt x="9159" y="6497"/>
                  </a:lnTo>
                  <a:lnTo>
                    <a:pt x="9183" y="6643"/>
                  </a:lnTo>
                  <a:lnTo>
                    <a:pt x="9232" y="6790"/>
                  </a:lnTo>
                  <a:lnTo>
                    <a:pt x="10575" y="8671"/>
                  </a:lnTo>
                  <a:lnTo>
                    <a:pt x="3932" y="8671"/>
                  </a:lnTo>
                  <a:lnTo>
                    <a:pt x="5276" y="6790"/>
                  </a:lnTo>
                  <a:lnTo>
                    <a:pt x="5324" y="6643"/>
                  </a:lnTo>
                  <a:lnTo>
                    <a:pt x="5349" y="6497"/>
                  </a:lnTo>
                  <a:lnTo>
                    <a:pt x="5349" y="2345"/>
                  </a:lnTo>
                  <a:lnTo>
                    <a:pt x="5349" y="2247"/>
                  </a:lnTo>
                  <a:lnTo>
                    <a:pt x="5324" y="2174"/>
                  </a:lnTo>
                  <a:lnTo>
                    <a:pt x="5276" y="2076"/>
                  </a:lnTo>
                  <a:lnTo>
                    <a:pt x="5227" y="2003"/>
                  </a:lnTo>
                  <a:lnTo>
                    <a:pt x="4519" y="1319"/>
                  </a:lnTo>
                  <a:lnTo>
                    <a:pt x="4445" y="1197"/>
                  </a:lnTo>
                  <a:lnTo>
                    <a:pt x="4396" y="1075"/>
                  </a:lnTo>
                  <a:lnTo>
                    <a:pt x="4396" y="928"/>
                  </a:lnTo>
                  <a:lnTo>
                    <a:pt x="4421" y="782"/>
                  </a:lnTo>
                  <a:lnTo>
                    <a:pt x="4494" y="660"/>
                  </a:lnTo>
                  <a:lnTo>
                    <a:pt x="4592" y="562"/>
                  </a:lnTo>
                  <a:lnTo>
                    <a:pt x="4738" y="513"/>
                  </a:lnTo>
                  <a:lnTo>
                    <a:pt x="4860" y="489"/>
                  </a:lnTo>
                  <a:close/>
                  <a:moveTo>
                    <a:pt x="6717" y="9574"/>
                  </a:moveTo>
                  <a:lnTo>
                    <a:pt x="6912" y="9647"/>
                  </a:lnTo>
                  <a:lnTo>
                    <a:pt x="7083" y="9745"/>
                  </a:lnTo>
                  <a:lnTo>
                    <a:pt x="7254" y="9892"/>
                  </a:lnTo>
                  <a:lnTo>
                    <a:pt x="7376" y="10038"/>
                  </a:lnTo>
                  <a:lnTo>
                    <a:pt x="7474" y="10234"/>
                  </a:lnTo>
                  <a:lnTo>
                    <a:pt x="7547" y="10429"/>
                  </a:lnTo>
                  <a:lnTo>
                    <a:pt x="7571" y="10649"/>
                  </a:lnTo>
                  <a:lnTo>
                    <a:pt x="7547" y="10869"/>
                  </a:lnTo>
                  <a:lnTo>
                    <a:pt x="7474" y="11064"/>
                  </a:lnTo>
                  <a:lnTo>
                    <a:pt x="7376" y="11259"/>
                  </a:lnTo>
                  <a:lnTo>
                    <a:pt x="7254" y="11406"/>
                  </a:lnTo>
                  <a:lnTo>
                    <a:pt x="7083" y="11552"/>
                  </a:lnTo>
                  <a:lnTo>
                    <a:pt x="6912" y="11650"/>
                  </a:lnTo>
                  <a:lnTo>
                    <a:pt x="6717" y="11699"/>
                  </a:lnTo>
                  <a:lnTo>
                    <a:pt x="6497" y="11723"/>
                  </a:lnTo>
                  <a:lnTo>
                    <a:pt x="6277" y="11699"/>
                  </a:lnTo>
                  <a:lnTo>
                    <a:pt x="6057" y="11650"/>
                  </a:lnTo>
                  <a:lnTo>
                    <a:pt x="5886" y="11552"/>
                  </a:lnTo>
                  <a:lnTo>
                    <a:pt x="5715" y="11406"/>
                  </a:lnTo>
                  <a:lnTo>
                    <a:pt x="5593" y="11259"/>
                  </a:lnTo>
                  <a:lnTo>
                    <a:pt x="5495" y="11064"/>
                  </a:lnTo>
                  <a:lnTo>
                    <a:pt x="5422" y="10869"/>
                  </a:lnTo>
                  <a:lnTo>
                    <a:pt x="5398" y="10649"/>
                  </a:lnTo>
                  <a:lnTo>
                    <a:pt x="5422" y="10429"/>
                  </a:lnTo>
                  <a:lnTo>
                    <a:pt x="5495" y="10234"/>
                  </a:lnTo>
                  <a:lnTo>
                    <a:pt x="5593" y="10038"/>
                  </a:lnTo>
                  <a:lnTo>
                    <a:pt x="5715" y="9892"/>
                  </a:lnTo>
                  <a:lnTo>
                    <a:pt x="5886" y="9745"/>
                  </a:lnTo>
                  <a:lnTo>
                    <a:pt x="6057" y="9647"/>
                  </a:lnTo>
                  <a:lnTo>
                    <a:pt x="6277" y="9574"/>
                  </a:lnTo>
                  <a:close/>
                  <a:moveTo>
                    <a:pt x="8475" y="11894"/>
                  </a:moveTo>
                  <a:lnTo>
                    <a:pt x="8597" y="11919"/>
                  </a:lnTo>
                  <a:lnTo>
                    <a:pt x="8695" y="11943"/>
                  </a:lnTo>
                  <a:lnTo>
                    <a:pt x="8817" y="11992"/>
                  </a:lnTo>
                  <a:lnTo>
                    <a:pt x="8915" y="12065"/>
                  </a:lnTo>
                  <a:lnTo>
                    <a:pt x="8988" y="12163"/>
                  </a:lnTo>
                  <a:lnTo>
                    <a:pt x="9037" y="12285"/>
                  </a:lnTo>
                  <a:lnTo>
                    <a:pt x="9086" y="12383"/>
                  </a:lnTo>
                  <a:lnTo>
                    <a:pt x="9086" y="12529"/>
                  </a:lnTo>
                  <a:lnTo>
                    <a:pt x="9086" y="12652"/>
                  </a:lnTo>
                  <a:lnTo>
                    <a:pt x="9037" y="12749"/>
                  </a:lnTo>
                  <a:lnTo>
                    <a:pt x="8988" y="12871"/>
                  </a:lnTo>
                  <a:lnTo>
                    <a:pt x="8915" y="12969"/>
                  </a:lnTo>
                  <a:lnTo>
                    <a:pt x="8817" y="13042"/>
                  </a:lnTo>
                  <a:lnTo>
                    <a:pt x="8695" y="13091"/>
                  </a:lnTo>
                  <a:lnTo>
                    <a:pt x="8597" y="13140"/>
                  </a:lnTo>
                  <a:lnTo>
                    <a:pt x="8329" y="13140"/>
                  </a:lnTo>
                  <a:lnTo>
                    <a:pt x="8231" y="13091"/>
                  </a:lnTo>
                  <a:lnTo>
                    <a:pt x="8109" y="13042"/>
                  </a:lnTo>
                  <a:lnTo>
                    <a:pt x="8011" y="12969"/>
                  </a:lnTo>
                  <a:lnTo>
                    <a:pt x="7938" y="12871"/>
                  </a:lnTo>
                  <a:lnTo>
                    <a:pt x="7889" y="12749"/>
                  </a:lnTo>
                  <a:lnTo>
                    <a:pt x="7864" y="12652"/>
                  </a:lnTo>
                  <a:lnTo>
                    <a:pt x="7840" y="12529"/>
                  </a:lnTo>
                  <a:lnTo>
                    <a:pt x="7864" y="12383"/>
                  </a:lnTo>
                  <a:lnTo>
                    <a:pt x="7889" y="12285"/>
                  </a:lnTo>
                  <a:lnTo>
                    <a:pt x="7938" y="12163"/>
                  </a:lnTo>
                  <a:lnTo>
                    <a:pt x="8011" y="12065"/>
                  </a:lnTo>
                  <a:lnTo>
                    <a:pt x="8109" y="11992"/>
                  </a:lnTo>
                  <a:lnTo>
                    <a:pt x="8231" y="11943"/>
                  </a:lnTo>
                  <a:lnTo>
                    <a:pt x="8329" y="11919"/>
                  </a:lnTo>
                  <a:lnTo>
                    <a:pt x="8475" y="11894"/>
                  </a:lnTo>
                  <a:close/>
                  <a:moveTo>
                    <a:pt x="6741" y="13360"/>
                  </a:moveTo>
                  <a:lnTo>
                    <a:pt x="6814" y="13384"/>
                  </a:lnTo>
                  <a:lnTo>
                    <a:pt x="6912" y="13433"/>
                  </a:lnTo>
                  <a:lnTo>
                    <a:pt x="6985" y="13482"/>
                  </a:lnTo>
                  <a:lnTo>
                    <a:pt x="7034" y="13555"/>
                  </a:lnTo>
                  <a:lnTo>
                    <a:pt x="7083" y="13653"/>
                  </a:lnTo>
                  <a:lnTo>
                    <a:pt x="7107" y="13726"/>
                  </a:lnTo>
                  <a:lnTo>
                    <a:pt x="7107" y="13824"/>
                  </a:lnTo>
                  <a:lnTo>
                    <a:pt x="7107" y="13922"/>
                  </a:lnTo>
                  <a:lnTo>
                    <a:pt x="7083" y="14019"/>
                  </a:lnTo>
                  <a:lnTo>
                    <a:pt x="7034" y="14117"/>
                  </a:lnTo>
                  <a:lnTo>
                    <a:pt x="6985" y="14166"/>
                  </a:lnTo>
                  <a:lnTo>
                    <a:pt x="6912" y="14239"/>
                  </a:lnTo>
                  <a:lnTo>
                    <a:pt x="6814" y="14288"/>
                  </a:lnTo>
                  <a:lnTo>
                    <a:pt x="6741" y="14312"/>
                  </a:lnTo>
                  <a:lnTo>
                    <a:pt x="6546" y="14312"/>
                  </a:lnTo>
                  <a:lnTo>
                    <a:pt x="6448" y="14288"/>
                  </a:lnTo>
                  <a:lnTo>
                    <a:pt x="6375" y="14239"/>
                  </a:lnTo>
                  <a:lnTo>
                    <a:pt x="6301" y="14166"/>
                  </a:lnTo>
                  <a:lnTo>
                    <a:pt x="6228" y="14117"/>
                  </a:lnTo>
                  <a:lnTo>
                    <a:pt x="6179" y="14019"/>
                  </a:lnTo>
                  <a:lnTo>
                    <a:pt x="6155" y="13922"/>
                  </a:lnTo>
                  <a:lnTo>
                    <a:pt x="6155" y="13824"/>
                  </a:lnTo>
                  <a:lnTo>
                    <a:pt x="6155" y="13726"/>
                  </a:lnTo>
                  <a:lnTo>
                    <a:pt x="6179" y="13653"/>
                  </a:lnTo>
                  <a:lnTo>
                    <a:pt x="6228" y="13555"/>
                  </a:lnTo>
                  <a:lnTo>
                    <a:pt x="6301" y="13482"/>
                  </a:lnTo>
                  <a:lnTo>
                    <a:pt x="6375" y="13433"/>
                  </a:lnTo>
                  <a:lnTo>
                    <a:pt x="6448" y="13384"/>
                  </a:lnTo>
                  <a:lnTo>
                    <a:pt x="6546" y="13360"/>
                  </a:lnTo>
                  <a:close/>
                  <a:moveTo>
                    <a:pt x="4860" y="0"/>
                  </a:moveTo>
                  <a:lnTo>
                    <a:pt x="4714" y="25"/>
                  </a:lnTo>
                  <a:lnTo>
                    <a:pt x="4592" y="49"/>
                  </a:lnTo>
                  <a:lnTo>
                    <a:pt x="4445" y="98"/>
                  </a:lnTo>
                  <a:lnTo>
                    <a:pt x="4323" y="171"/>
                  </a:lnTo>
                  <a:lnTo>
                    <a:pt x="4225" y="245"/>
                  </a:lnTo>
                  <a:lnTo>
                    <a:pt x="4128" y="367"/>
                  </a:lnTo>
                  <a:lnTo>
                    <a:pt x="4030" y="464"/>
                  </a:lnTo>
                  <a:lnTo>
                    <a:pt x="3981" y="611"/>
                  </a:lnTo>
                  <a:lnTo>
                    <a:pt x="3932" y="733"/>
                  </a:lnTo>
                  <a:lnTo>
                    <a:pt x="3908" y="880"/>
                  </a:lnTo>
                  <a:lnTo>
                    <a:pt x="3908" y="1026"/>
                  </a:lnTo>
                  <a:lnTo>
                    <a:pt x="3908" y="1173"/>
                  </a:lnTo>
                  <a:lnTo>
                    <a:pt x="3957" y="1295"/>
                  </a:lnTo>
                  <a:lnTo>
                    <a:pt x="4006" y="1441"/>
                  </a:lnTo>
                  <a:lnTo>
                    <a:pt x="4079" y="1563"/>
                  </a:lnTo>
                  <a:lnTo>
                    <a:pt x="4177" y="1661"/>
                  </a:lnTo>
                  <a:lnTo>
                    <a:pt x="4860" y="2345"/>
                  </a:lnTo>
                  <a:lnTo>
                    <a:pt x="4860" y="6497"/>
                  </a:lnTo>
                  <a:lnTo>
                    <a:pt x="196" y="13067"/>
                  </a:lnTo>
                  <a:lnTo>
                    <a:pt x="122" y="13189"/>
                  </a:lnTo>
                  <a:lnTo>
                    <a:pt x="49" y="13311"/>
                  </a:lnTo>
                  <a:lnTo>
                    <a:pt x="25" y="13433"/>
                  </a:lnTo>
                  <a:lnTo>
                    <a:pt x="0" y="13555"/>
                  </a:lnTo>
                  <a:lnTo>
                    <a:pt x="0" y="13677"/>
                  </a:lnTo>
                  <a:lnTo>
                    <a:pt x="25" y="13824"/>
                  </a:lnTo>
                  <a:lnTo>
                    <a:pt x="49" y="13946"/>
                  </a:lnTo>
                  <a:lnTo>
                    <a:pt x="98" y="14068"/>
                  </a:lnTo>
                  <a:lnTo>
                    <a:pt x="586" y="15045"/>
                  </a:lnTo>
                  <a:lnTo>
                    <a:pt x="660" y="15167"/>
                  </a:lnTo>
                  <a:lnTo>
                    <a:pt x="757" y="15265"/>
                  </a:lnTo>
                  <a:lnTo>
                    <a:pt x="831" y="15362"/>
                  </a:lnTo>
                  <a:lnTo>
                    <a:pt x="953" y="15436"/>
                  </a:lnTo>
                  <a:lnTo>
                    <a:pt x="1075" y="15485"/>
                  </a:lnTo>
                  <a:lnTo>
                    <a:pt x="1197" y="15533"/>
                  </a:lnTo>
                  <a:lnTo>
                    <a:pt x="1319" y="15582"/>
                  </a:lnTo>
                  <a:lnTo>
                    <a:pt x="13189" y="15582"/>
                  </a:lnTo>
                  <a:lnTo>
                    <a:pt x="13311" y="15533"/>
                  </a:lnTo>
                  <a:lnTo>
                    <a:pt x="13433" y="15485"/>
                  </a:lnTo>
                  <a:lnTo>
                    <a:pt x="13555" y="15436"/>
                  </a:lnTo>
                  <a:lnTo>
                    <a:pt x="13677" y="15362"/>
                  </a:lnTo>
                  <a:lnTo>
                    <a:pt x="13750" y="15265"/>
                  </a:lnTo>
                  <a:lnTo>
                    <a:pt x="13848" y="15167"/>
                  </a:lnTo>
                  <a:lnTo>
                    <a:pt x="13921" y="15045"/>
                  </a:lnTo>
                  <a:lnTo>
                    <a:pt x="14410" y="14068"/>
                  </a:lnTo>
                  <a:lnTo>
                    <a:pt x="14459" y="13946"/>
                  </a:lnTo>
                  <a:lnTo>
                    <a:pt x="14483" y="13824"/>
                  </a:lnTo>
                  <a:lnTo>
                    <a:pt x="14508" y="13677"/>
                  </a:lnTo>
                  <a:lnTo>
                    <a:pt x="14508" y="13555"/>
                  </a:lnTo>
                  <a:lnTo>
                    <a:pt x="14483" y="13433"/>
                  </a:lnTo>
                  <a:lnTo>
                    <a:pt x="14459" y="13311"/>
                  </a:lnTo>
                  <a:lnTo>
                    <a:pt x="14385" y="13189"/>
                  </a:lnTo>
                  <a:lnTo>
                    <a:pt x="14312" y="13067"/>
                  </a:lnTo>
                  <a:lnTo>
                    <a:pt x="9647" y="6497"/>
                  </a:lnTo>
                  <a:lnTo>
                    <a:pt x="9647" y="2345"/>
                  </a:lnTo>
                  <a:lnTo>
                    <a:pt x="10331" y="1661"/>
                  </a:lnTo>
                  <a:lnTo>
                    <a:pt x="10429" y="1563"/>
                  </a:lnTo>
                  <a:lnTo>
                    <a:pt x="10502" y="1441"/>
                  </a:lnTo>
                  <a:lnTo>
                    <a:pt x="10551" y="1295"/>
                  </a:lnTo>
                  <a:lnTo>
                    <a:pt x="10600" y="1173"/>
                  </a:lnTo>
                  <a:lnTo>
                    <a:pt x="10600" y="1026"/>
                  </a:lnTo>
                  <a:lnTo>
                    <a:pt x="10600" y="880"/>
                  </a:lnTo>
                  <a:lnTo>
                    <a:pt x="10575" y="733"/>
                  </a:lnTo>
                  <a:lnTo>
                    <a:pt x="10527" y="611"/>
                  </a:lnTo>
                  <a:lnTo>
                    <a:pt x="10478" y="464"/>
                  </a:lnTo>
                  <a:lnTo>
                    <a:pt x="10380" y="367"/>
                  </a:lnTo>
                  <a:lnTo>
                    <a:pt x="10282" y="245"/>
                  </a:lnTo>
                  <a:lnTo>
                    <a:pt x="10185" y="171"/>
                  </a:lnTo>
                  <a:lnTo>
                    <a:pt x="10063" y="98"/>
                  </a:lnTo>
                  <a:lnTo>
                    <a:pt x="9916" y="49"/>
                  </a:lnTo>
                  <a:lnTo>
                    <a:pt x="9794" y="25"/>
                  </a:lnTo>
                  <a:lnTo>
                    <a:pt x="9647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07;p39">
              <a:extLst>
                <a:ext uri="{FF2B5EF4-FFF2-40B4-BE49-F238E27FC236}">
                  <a16:creationId xmlns:a16="http://schemas.microsoft.com/office/drawing/2014/main" id="{864F5E7C-0C14-4A5B-BD61-1284BE8BE571}"/>
                </a:ext>
              </a:extLst>
            </p:cNvPr>
            <p:cNvSpPr/>
            <p:nvPr/>
          </p:nvSpPr>
          <p:spPr>
            <a:xfrm>
              <a:off x="794950" y="2500900"/>
              <a:ext cx="24450" cy="23850"/>
            </a:xfrm>
            <a:custGeom>
              <a:avLst/>
              <a:gdLst/>
              <a:ahLst/>
              <a:cxnLst/>
              <a:rect l="l" t="t" r="r" b="b"/>
              <a:pathLst>
                <a:path w="978" h="954" extrusionOk="0">
                  <a:moveTo>
                    <a:pt x="391" y="1"/>
                  </a:moveTo>
                  <a:lnTo>
                    <a:pt x="294" y="25"/>
                  </a:lnTo>
                  <a:lnTo>
                    <a:pt x="220" y="74"/>
                  </a:lnTo>
                  <a:lnTo>
                    <a:pt x="147" y="123"/>
                  </a:lnTo>
                  <a:lnTo>
                    <a:pt x="98" y="196"/>
                  </a:lnTo>
                  <a:lnTo>
                    <a:pt x="49" y="294"/>
                  </a:lnTo>
                  <a:lnTo>
                    <a:pt x="25" y="367"/>
                  </a:lnTo>
                  <a:lnTo>
                    <a:pt x="1" y="465"/>
                  </a:lnTo>
                  <a:lnTo>
                    <a:pt x="25" y="563"/>
                  </a:lnTo>
                  <a:lnTo>
                    <a:pt x="49" y="660"/>
                  </a:lnTo>
                  <a:lnTo>
                    <a:pt x="98" y="734"/>
                  </a:lnTo>
                  <a:lnTo>
                    <a:pt x="147" y="807"/>
                  </a:lnTo>
                  <a:lnTo>
                    <a:pt x="220" y="880"/>
                  </a:lnTo>
                  <a:lnTo>
                    <a:pt x="294" y="905"/>
                  </a:lnTo>
                  <a:lnTo>
                    <a:pt x="391" y="953"/>
                  </a:lnTo>
                  <a:lnTo>
                    <a:pt x="587" y="953"/>
                  </a:lnTo>
                  <a:lnTo>
                    <a:pt x="684" y="905"/>
                  </a:lnTo>
                  <a:lnTo>
                    <a:pt x="758" y="880"/>
                  </a:lnTo>
                  <a:lnTo>
                    <a:pt x="831" y="807"/>
                  </a:lnTo>
                  <a:lnTo>
                    <a:pt x="880" y="734"/>
                  </a:lnTo>
                  <a:lnTo>
                    <a:pt x="929" y="660"/>
                  </a:lnTo>
                  <a:lnTo>
                    <a:pt x="953" y="563"/>
                  </a:lnTo>
                  <a:lnTo>
                    <a:pt x="978" y="465"/>
                  </a:lnTo>
                  <a:lnTo>
                    <a:pt x="953" y="367"/>
                  </a:lnTo>
                  <a:lnTo>
                    <a:pt x="929" y="294"/>
                  </a:lnTo>
                  <a:lnTo>
                    <a:pt x="880" y="196"/>
                  </a:lnTo>
                  <a:lnTo>
                    <a:pt x="831" y="123"/>
                  </a:lnTo>
                  <a:lnTo>
                    <a:pt x="758" y="74"/>
                  </a:lnTo>
                  <a:lnTo>
                    <a:pt x="684" y="25"/>
                  </a:lnTo>
                  <a:lnTo>
                    <a:pt x="587" y="1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08;p39">
              <a:extLst>
                <a:ext uri="{FF2B5EF4-FFF2-40B4-BE49-F238E27FC236}">
                  <a16:creationId xmlns:a16="http://schemas.microsoft.com/office/drawing/2014/main" id="{E33AEAA7-7064-4BA1-88A5-D25C4EFCCFF2}"/>
                </a:ext>
              </a:extLst>
            </p:cNvPr>
            <p:cNvSpPr/>
            <p:nvPr/>
          </p:nvSpPr>
          <p:spPr>
            <a:xfrm>
              <a:off x="754650" y="2381250"/>
              <a:ext cx="75750" cy="14050"/>
            </a:xfrm>
            <a:custGeom>
              <a:avLst/>
              <a:gdLst/>
              <a:ahLst/>
              <a:cxnLst/>
              <a:rect l="l" t="t" r="r" b="b"/>
              <a:pathLst>
                <a:path w="3030" h="562" extrusionOk="0">
                  <a:moveTo>
                    <a:pt x="294" y="0"/>
                  </a:moveTo>
                  <a:lnTo>
                    <a:pt x="172" y="24"/>
                  </a:lnTo>
                  <a:lnTo>
                    <a:pt x="74" y="73"/>
                  </a:lnTo>
                  <a:lnTo>
                    <a:pt x="25" y="171"/>
                  </a:lnTo>
                  <a:lnTo>
                    <a:pt x="1" y="269"/>
                  </a:lnTo>
                  <a:lnTo>
                    <a:pt x="25" y="391"/>
                  </a:lnTo>
                  <a:lnTo>
                    <a:pt x="74" y="488"/>
                  </a:lnTo>
                  <a:lnTo>
                    <a:pt x="172" y="537"/>
                  </a:lnTo>
                  <a:lnTo>
                    <a:pt x="294" y="562"/>
                  </a:lnTo>
                  <a:lnTo>
                    <a:pt x="2736" y="562"/>
                  </a:lnTo>
                  <a:lnTo>
                    <a:pt x="2858" y="537"/>
                  </a:lnTo>
                  <a:lnTo>
                    <a:pt x="2956" y="488"/>
                  </a:lnTo>
                  <a:lnTo>
                    <a:pt x="3005" y="391"/>
                  </a:lnTo>
                  <a:lnTo>
                    <a:pt x="3029" y="269"/>
                  </a:lnTo>
                  <a:lnTo>
                    <a:pt x="3005" y="171"/>
                  </a:lnTo>
                  <a:lnTo>
                    <a:pt x="2956" y="73"/>
                  </a:lnTo>
                  <a:lnTo>
                    <a:pt x="2858" y="24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09;p39">
              <a:extLst>
                <a:ext uri="{FF2B5EF4-FFF2-40B4-BE49-F238E27FC236}">
                  <a16:creationId xmlns:a16="http://schemas.microsoft.com/office/drawing/2014/main" id="{614FC204-D4E9-4A95-9CBC-2F0F502C8ABB}"/>
                </a:ext>
              </a:extLst>
            </p:cNvPr>
            <p:cNvSpPr/>
            <p:nvPr/>
          </p:nvSpPr>
          <p:spPr>
            <a:xfrm>
              <a:off x="765025" y="2453900"/>
              <a:ext cx="31175" cy="31150"/>
            </a:xfrm>
            <a:custGeom>
              <a:avLst/>
              <a:gdLst/>
              <a:ahLst/>
              <a:cxnLst/>
              <a:rect l="l" t="t" r="r" b="b"/>
              <a:pathLst>
                <a:path w="1247" h="1246" extrusionOk="0">
                  <a:moveTo>
                    <a:pt x="611" y="0"/>
                  </a:moveTo>
                  <a:lnTo>
                    <a:pt x="489" y="25"/>
                  </a:lnTo>
                  <a:lnTo>
                    <a:pt x="367" y="49"/>
                  </a:lnTo>
                  <a:lnTo>
                    <a:pt x="270" y="122"/>
                  </a:lnTo>
                  <a:lnTo>
                    <a:pt x="172" y="196"/>
                  </a:lnTo>
                  <a:lnTo>
                    <a:pt x="99" y="269"/>
                  </a:lnTo>
                  <a:lnTo>
                    <a:pt x="50" y="391"/>
                  </a:lnTo>
                  <a:lnTo>
                    <a:pt x="1" y="513"/>
                  </a:lnTo>
                  <a:lnTo>
                    <a:pt x="1" y="635"/>
                  </a:lnTo>
                  <a:lnTo>
                    <a:pt x="1" y="757"/>
                  </a:lnTo>
                  <a:lnTo>
                    <a:pt x="50" y="880"/>
                  </a:lnTo>
                  <a:lnTo>
                    <a:pt x="99" y="977"/>
                  </a:lnTo>
                  <a:lnTo>
                    <a:pt x="172" y="1075"/>
                  </a:lnTo>
                  <a:lnTo>
                    <a:pt x="270" y="1148"/>
                  </a:lnTo>
                  <a:lnTo>
                    <a:pt x="367" y="1197"/>
                  </a:lnTo>
                  <a:lnTo>
                    <a:pt x="489" y="1246"/>
                  </a:lnTo>
                  <a:lnTo>
                    <a:pt x="734" y="1246"/>
                  </a:lnTo>
                  <a:lnTo>
                    <a:pt x="856" y="1197"/>
                  </a:lnTo>
                  <a:lnTo>
                    <a:pt x="978" y="1148"/>
                  </a:lnTo>
                  <a:lnTo>
                    <a:pt x="1051" y="1075"/>
                  </a:lnTo>
                  <a:lnTo>
                    <a:pt x="1149" y="977"/>
                  </a:lnTo>
                  <a:lnTo>
                    <a:pt x="1198" y="880"/>
                  </a:lnTo>
                  <a:lnTo>
                    <a:pt x="1222" y="757"/>
                  </a:lnTo>
                  <a:lnTo>
                    <a:pt x="1246" y="635"/>
                  </a:lnTo>
                  <a:lnTo>
                    <a:pt x="1222" y="513"/>
                  </a:lnTo>
                  <a:lnTo>
                    <a:pt x="1198" y="391"/>
                  </a:lnTo>
                  <a:lnTo>
                    <a:pt x="1149" y="269"/>
                  </a:lnTo>
                  <a:lnTo>
                    <a:pt x="1051" y="196"/>
                  </a:lnTo>
                  <a:lnTo>
                    <a:pt x="978" y="122"/>
                  </a:lnTo>
                  <a:lnTo>
                    <a:pt x="856" y="49"/>
                  </a:lnTo>
                  <a:lnTo>
                    <a:pt x="734" y="25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BEB2F5E-4085-432E-91D1-7A311D89BB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97153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2ADBC-76EE-49E8-BC85-A70CE4F72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73092"/>
            <a:ext cx="8520600" cy="572700"/>
          </a:xfrm>
        </p:spPr>
        <p:txBody>
          <a:bodyPr/>
          <a:lstStyle/>
          <a:p>
            <a:r>
              <a:rPr lang="en-US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Technology Financing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BE27D-0B29-49DE-88A0-1C8B6B0EAF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B28A18-94C5-4C00-A7EE-255BCE00BA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3510BF-5787-4F6D-9373-40C17B3C0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83" y="808369"/>
            <a:ext cx="7595634" cy="410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83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ABEF6DA-B797-40B4-A53B-AD9C31170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895" y="601471"/>
            <a:ext cx="4834458" cy="607598"/>
          </a:xfrm>
        </p:spPr>
        <p:txBody>
          <a:bodyPr/>
          <a:lstStyle/>
          <a:p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หัวข้อการบรรยาย</a:t>
            </a:r>
            <a:endParaRPr lang="en-US" sz="35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AD7EC0D-9859-4E9D-9736-D43D2FA6A251}"/>
              </a:ext>
            </a:extLst>
          </p:cNvPr>
          <p:cNvSpPr txBox="1">
            <a:spLocks/>
          </p:cNvSpPr>
          <p:nvPr/>
        </p:nvSpPr>
        <p:spPr>
          <a:xfrm>
            <a:off x="1289895" y="1339701"/>
            <a:ext cx="6950338" cy="2717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20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h-TH" sz="3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โครงสร้างกระทรวงและแผนยุทธศาสตร์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h-TH" sz="3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โครงการที่สำคัญของ วท</a:t>
            </a:r>
            <a:r>
              <a:rPr lang="en-US" sz="3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h-TH" sz="3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การตั้งกระทรวงการอุดมศึกษา</a:t>
            </a:r>
            <a:r>
              <a:rPr lang="en-US" sz="3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วิทยาศาสตร์ วิจัยและนวัตกรรม</a:t>
            </a:r>
            <a:endParaRPr lang="en-US" sz="3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747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F94A1-D225-4051-9D3C-6D8382872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26614"/>
            <a:ext cx="8520600" cy="572700"/>
          </a:xfrm>
        </p:spPr>
        <p:txBody>
          <a:bodyPr/>
          <a:lstStyle/>
          <a:p>
            <a:r>
              <a:rPr lang="en-US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Technology Financing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DA392A-9C3C-49A8-827B-C8B4EB14DE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8678D2-8904-4E3F-A417-0BCDE01BDB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C6C722-60B1-45F4-A22A-43BCF8E27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80" y="1152475"/>
            <a:ext cx="8331020" cy="356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496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13C2E-0CEC-4DD7-8D82-B58E52C14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390" y="86683"/>
            <a:ext cx="6961401" cy="572700"/>
          </a:xfrm>
        </p:spPr>
        <p:txBody>
          <a:bodyPr/>
          <a:lstStyle/>
          <a:p>
            <a:r>
              <a:rPr lang="en-US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TED Fund - </a:t>
            </a:r>
            <a:r>
              <a:rPr lang="th-TH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กองทุนพัฒนาผู้ประกอบการเทคโนโลยีและนวัตกรรม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58C687-04C8-42A7-8168-33A5234F6E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22CF53-640B-4F0F-B5C7-47FE1CD47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340" y="659383"/>
            <a:ext cx="5389319" cy="432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06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55E7A-C3CB-4D74-9941-C78CA41D5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699" y="193932"/>
            <a:ext cx="8520600" cy="572700"/>
          </a:xfrm>
        </p:spPr>
        <p:txBody>
          <a:bodyPr/>
          <a:lstStyle/>
          <a:p>
            <a:r>
              <a:rPr lang="th-TH" sz="2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ตัวอย่างโครงการ </a:t>
            </a:r>
            <a:r>
              <a:rPr lang="en-US" sz="2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TED Fund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169519-1535-4F8C-994D-9D25CE7F8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393" y="863550"/>
            <a:ext cx="8520600" cy="3416400"/>
          </a:xfrm>
        </p:spPr>
        <p:txBody>
          <a:bodyPr/>
          <a:lstStyle/>
          <a:p>
            <a:pPr marL="114300" indent="0">
              <a:buNone/>
            </a:pPr>
            <a:endParaRPr lang="en-US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C3E53C-4DFE-469E-9798-A01A981DB5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3898C46-A6AD-4119-AF18-6BC16D3873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494985"/>
              </p:ext>
            </p:extLst>
          </p:nvPr>
        </p:nvGraphicFramePr>
        <p:xfrm>
          <a:off x="364647" y="814757"/>
          <a:ext cx="8467652" cy="38484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104">
                  <a:extLst>
                    <a:ext uri="{9D8B030D-6E8A-4147-A177-3AD203B41FA5}">
                      <a16:colId xmlns:a16="http://schemas.microsoft.com/office/drawing/2014/main" val="218485521"/>
                    </a:ext>
                  </a:extLst>
                </a:gridCol>
                <a:gridCol w="4756084">
                  <a:extLst>
                    <a:ext uri="{9D8B030D-6E8A-4147-A177-3AD203B41FA5}">
                      <a16:colId xmlns:a16="http://schemas.microsoft.com/office/drawing/2014/main" val="1241054751"/>
                    </a:ext>
                  </a:extLst>
                </a:gridCol>
                <a:gridCol w="1639861">
                  <a:extLst>
                    <a:ext uri="{9D8B030D-6E8A-4147-A177-3AD203B41FA5}">
                      <a16:colId xmlns:a16="http://schemas.microsoft.com/office/drawing/2014/main" val="3875467969"/>
                    </a:ext>
                  </a:extLst>
                </a:gridCol>
                <a:gridCol w="1707603">
                  <a:extLst>
                    <a:ext uri="{9D8B030D-6E8A-4147-A177-3AD203B41FA5}">
                      <a16:colId xmlns:a16="http://schemas.microsoft.com/office/drawing/2014/main" val="436688269"/>
                    </a:ext>
                  </a:extLst>
                </a:gridCol>
              </a:tblGrid>
              <a:tr h="441568">
                <a:tc>
                  <a:txBody>
                    <a:bodyPr/>
                    <a:lstStyle/>
                    <a:p>
                      <a:pPr algn="ctr"/>
                      <a:endParaRPr lang="en-US" sz="17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7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ชื่อโครงการ</a:t>
                      </a:r>
                      <a:endParaRPr lang="en-US" sz="17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7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ชื่อผู้เสนอโครงการ</a:t>
                      </a:r>
                      <a:endParaRPr lang="en-US" sz="17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7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วงเงินที่สนับสนุน (บาท)</a:t>
                      </a:r>
                      <a:endParaRPr lang="en-US" sz="17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605008"/>
                  </a:ext>
                </a:extLst>
              </a:tr>
              <a:tr h="977445">
                <a:tc>
                  <a:txBody>
                    <a:bodyPr/>
                    <a:lstStyle/>
                    <a:p>
                      <a:r>
                        <a:rPr lang="en-US" sz="17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7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โปรตีนทางเลือกใหม่จากจิ้งหรีด โดยการพัฒนากระบวนการผลิตโปรตีนเข้มข้นจากผงจิ้งหรีดด้วยเทคโนโลยีการสกัดด้วยน้ำร้อนภายใต้ความดันและ</a:t>
                      </a:r>
                      <a:r>
                        <a:rPr lang="th-TH" sz="1750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การทำ</a:t>
                      </a:r>
                      <a:r>
                        <a:rPr lang="th-TH" sz="17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แห้งแบบโฟมแมท</a:t>
                      </a:r>
                      <a:endParaRPr lang="en-US" sz="17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750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ลั</a:t>
                      </a:r>
                      <a:r>
                        <a:rPr lang="th-TH" sz="17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ลน</a:t>
                      </a:r>
                      <a:r>
                        <a:rPr lang="th-TH" sz="1750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์ล</a:t>
                      </a:r>
                      <a:r>
                        <a:rPr lang="th-TH" sz="17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ลิต สุคนธรัตน์สุข</a:t>
                      </a:r>
                      <a:endParaRPr lang="en-US" sz="17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1,799,000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762510"/>
                  </a:ext>
                </a:extLst>
              </a:tr>
              <a:tr h="441568">
                <a:tc>
                  <a:txBody>
                    <a:bodyPr/>
                    <a:lstStyle/>
                    <a:p>
                      <a:r>
                        <a:rPr lang="en-US" sz="17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7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ทราน</a:t>
                      </a:r>
                      <a:r>
                        <a:rPr lang="th-TH" sz="1750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ส์เทค</a:t>
                      </a:r>
                      <a:r>
                        <a:rPr lang="th-TH" sz="17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7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th-TH" sz="17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ระบบการจัดหารถขนส่งสินค้าเหมาลำแบบออนไลน์</a:t>
                      </a:r>
                      <a:endParaRPr lang="en-US" sz="17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7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ณัฐพล แถบคำ</a:t>
                      </a:r>
                      <a:endParaRPr lang="en-US" sz="17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1,000,000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6183833"/>
                  </a:ext>
                </a:extLst>
              </a:tr>
              <a:tr h="441568">
                <a:tc>
                  <a:txBody>
                    <a:bodyPr/>
                    <a:lstStyle/>
                    <a:p>
                      <a:r>
                        <a:rPr lang="en-US" sz="17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50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Cropperz</a:t>
                      </a:r>
                      <a:r>
                        <a:rPr lang="en-US" sz="17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: </a:t>
                      </a:r>
                      <a:r>
                        <a:rPr lang="th-TH" sz="17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ระบบรวบรวมผลผลิตทางการเกษตรออนไลน์</a:t>
                      </a:r>
                      <a:endParaRPr lang="en-US" sz="17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7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อานนท์ บุณยประเวศ</a:t>
                      </a:r>
                      <a:endParaRPr lang="en-US" sz="17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1,424.000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8547496"/>
                  </a:ext>
                </a:extLst>
              </a:tr>
              <a:tr h="441568">
                <a:tc>
                  <a:txBody>
                    <a:bodyPr/>
                    <a:lstStyle/>
                    <a:p>
                      <a:r>
                        <a:rPr lang="en-US" sz="17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50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GoGo</a:t>
                      </a:r>
                      <a:r>
                        <a:rPr lang="en-US" sz="17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Board </a:t>
                      </a:r>
                      <a:r>
                        <a:rPr lang="th-TH" sz="17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สมองกลเพื่อการเรียนรู้สำหรับเยาวชน</a:t>
                      </a:r>
                      <a:endParaRPr lang="en-US" sz="17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7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อัฐพันธ์ จันทร์อินทร์</a:t>
                      </a:r>
                      <a:endParaRPr lang="en-US" sz="17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1,450,000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2626990"/>
                  </a:ext>
                </a:extLst>
              </a:tr>
              <a:tr h="441568">
                <a:tc>
                  <a:txBody>
                    <a:bodyPr/>
                    <a:lstStyle/>
                    <a:p>
                      <a:r>
                        <a:rPr lang="en-US" sz="17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750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บีลีฟบ็อซ์</a:t>
                      </a:r>
                      <a:r>
                        <a:rPr lang="th-TH" sz="17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7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th-TH" sz="17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ผลิตภัณฑ์ปลูกผักขนาดเล็กภายในห้องหรือในบ้าน</a:t>
                      </a:r>
                      <a:endParaRPr lang="en-US" sz="17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7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สรายุทธ รัตนประไพ</a:t>
                      </a:r>
                      <a:endParaRPr lang="en-US" sz="17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1,232,000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0463095"/>
                  </a:ext>
                </a:extLst>
              </a:tr>
              <a:tr h="663176">
                <a:tc>
                  <a:txBody>
                    <a:bodyPr/>
                    <a:lstStyle/>
                    <a:p>
                      <a:r>
                        <a:rPr lang="en-US" sz="17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7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เศรษฐกิจการวิเคราะห์ข้อมูลขนาดใหญ่ (</a:t>
                      </a:r>
                      <a:r>
                        <a:rPr lang="en-US" sz="1750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YaiDE</a:t>
                      </a:r>
                      <a:r>
                        <a:rPr lang="th-TH" sz="17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r>
                        <a:rPr lang="en-US" sz="17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- </a:t>
                      </a:r>
                      <a:r>
                        <a:rPr lang="th-TH" sz="17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ตัวแทนในการรวบรวมและวิเคราะห์ข้อมูลเชิงลึกเพื่อนำมาใช้เป็นประโยชน์ต่อทั้งบุคคลและองค์กร</a:t>
                      </a:r>
                      <a:endParaRPr lang="en-US" sz="17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7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เกื้อกานต์ สายเชื้อ</a:t>
                      </a:r>
                      <a:endParaRPr lang="en-US" sz="17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1,880,000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4499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03735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EBE810C-EA2F-48CD-8E09-98C1BFB4A8E7}"/>
              </a:ext>
            </a:extLst>
          </p:cNvPr>
          <p:cNvSpPr txBox="1">
            <a:spLocks/>
          </p:cNvSpPr>
          <p:nvPr/>
        </p:nvSpPr>
        <p:spPr>
          <a:xfrm>
            <a:off x="671317" y="1470874"/>
            <a:ext cx="7801365" cy="1984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th-TH" sz="35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การตั้งกระทรวงการอุดมศึกษา</a:t>
            </a:r>
            <a:r>
              <a:rPr lang="en-US" sz="35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5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วิทยาศาสตร์ วิจัยและนวัตกรรม</a:t>
            </a:r>
            <a:endParaRPr lang="en-US" sz="35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587632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5BBAB5-C0D0-4078-ADE8-97D1682E5B63}"/>
              </a:ext>
            </a:extLst>
          </p:cNvPr>
          <p:cNvSpPr txBox="1"/>
          <p:nvPr/>
        </p:nvSpPr>
        <p:spPr>
          <a:xfrm>
            <a:off x="0" y="4448615"/>
            <a:ext cx="9090015" cy="615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ts val="3750"/>
              </a:lnSpc>
              <a:buClrTx/>
              <a:defRPr/>
            </a:pPr>
            <a:r>
              <a:rPr lang="th-TH" sz="45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ความท้าทายประเทศไทยในการก้าวสู่ </a:t>
            </a:r>
            <a:r>
              <a:rPr lang="en-US" sz="45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Thailand 4.0</a:t>
            </a:r>
            <a:endParaRPr lang="en-US" sz="4050" b="1" kern="1200" dirty="0">
              <a:solidFill>
                <a:prstClr val="black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8C5FFF-8F76-4E84-9314-84BB5369E643}"/>
              </a:ext>
            </a:extLst>
          </p:cNvPr>
          <p:cNvSpPr/>
          <p:nvPr/>
        </p:nvSpPr>
        <p:spPr>
          <a:xfrm>
            <a:off x="149777" y="400814"/>
            <a:ext cx="1155143" cy="1151202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th-TH" sz="1800" b="1" kern="1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ความเหลื่อมล้ำ</a:t>
            </a:r>
            <a:endParaRPr lang="en-GB" sz="1800" b="1" kern="12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C3CE6C6-563C-456D-8DA4-062183679970}"/>
              </a:ext>
            </a:extLst>
          </p:cNvPr>
          <p:cNvSpPr/>
          <p:nvPr/>
        </p:nvSpPr>
        <p:spPr>
          <a:xfrm>
            <a:off x="127640" y="2867971"/>
            <a:ext cx="1034044" cy="995897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858" rIns="6858" rtlCol="0" anchor="ctr"/>
          <a:lstStyle/>
          <a:p>
            <a:pPr algn="ctr" defTabSz="685800">
              <a:lnSpc>
                <a:spcPts val="2025"/>
              </a:lnSpc>
              <a:buClrTx/>
              <a:defRPr/>
            </a:pPr>
            <a:r>
              <a:rPr lang="th-TH" sz="2100" b="1" kern="1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อัตรา</a:t>
            </a:r>
            <a:endParaRPr lang="en-US" sz="2100" b="1" kern="12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 defTabSz="685800">
              <a:lnSpc>
                <a:spcPts val="2025"/>
              </a:lnSpc>
              <a:buClrTx/>
              <a:defRPr/>
            </a:pPr>
            <a:r>
              <a:rPr lang="th-TH" sz="2100" b="1" kern="1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การเกิดลดลง</a:t>
            </a:r>
            <a:endParaRPr lang="en-US" sz="1800" b="1" kern="12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F85FD30-70A9-4FC3-99A9-DC80E15D61F8}"/>
              </a:ext>
            </a:extLst>
          </p:cNvPr>
          <p:cNvSpPr/>
          <p:nvPr/>
        </p:nvSpPr>
        <p:spPr>
          <a:xfrm>
            <a:off x="1048366" y="1497638"/>
            <a:ext cx="1205966" cy="1214846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6858" rIns="6858" rtlCol="0" anchor="ctr"/>
          <a:lstStyle/>
          <a:p>
            <a:pPr algn="ctr" defTabSz="685800">
              <a:lnSpc>
                <a:spcPts val="2025"/>
              </a:lnSpc>
              <a:buClrTx/>
              <a:defRPr/>
            </a:pPr>
            <a:r>
              <a:rPr lang="th-TH" sz="2100" b="1" kern="1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คนไม่สนใจเรียนศาสตร์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3B10748-C00F-4D2C-9366-CCD1DD0BAF6D}"/>
              </a:ext>
            </a:extLst>
          </p:cNvPr>
          <p:cNvSpPr/>
          <p:nvPr/>
        </p:nvSpPr>
        <p:spPr>
          <a:xfrm>
            <a:off x="2170824" y="313636"/>
            <a:ext cx="1205966" cy="121484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6858" rIns="6858" rtlCol="0" anchor="ctr"/>
          <a:lstStyle/>
          <a:p>
            <a:pPr algn="ctr" defTabSz="685800">
              <a:lnSpc>
                <a:spcPts val="2025"/>
              </a:lnSpc>
              <a:buClrTx/>
              <a:defRPr/>
            </a:pPr>
            <a:r>
              <a:rPr lang="th-TH" sz="2100" b="1" kern="1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จำนวนบุคลากรวิจัยน้อย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DA530FA-529E-4780-B5DF-D3D9EC604C2F}"/>
              </a:ext>
            </a:extLst>
          </p:cNvPr>
          <p:cNvSpPr/>
          <p:nvPr/>
        </p:nvSpPr>
        <p:spPr>
          <a:xfrm>
            <a:off x="6430000" y="1315195"/>
            <a:ext cx="1120769" cy="109587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buClrTx/>
              <a:defRPr/>
            </a:pPr>
            <a:r>
              <a:rPr lang="th-TH" sz="2100" b="1" kern="1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งปม.วิจัย</a:t>
            </a:r>
            <a:r>
              <a:rPr lang="th-TH" sz="1800" b="1" kern="1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ต่ำ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9236FF3-BA63-46C5-8B1C-278270B25F04}"/>
              </a:ext>
            </a:extLst>
          </p:cNvPr>
          <p:cNvSpPr/>
          <p:nvPr/>
        </p:nvSpPr>
        <p:spPr>
          <a:xfrm>
            <a:off x="5051492" y="2420358"/>
            <a:ext cx="1465633" cy="135851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6858" rIns="6858" rtlCol="0" anchor="ctr"/>
          <a:lstStyle/>
          <a:p>
            <a:pPr algn="ctr" defTabSz="685800">
              <a:buClrTx/>
              <a:defRPr/>
            </a:pPr>
            <a:r>
              <a:rPr lang="th-TH" sz="1500" b="1" kern="1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การลงทุนโครงสร้างพื้นฐานทาง วทน. ขาดทิศทาง </a:t>
            </a:r>
            <a:r>
              <a:rPr lang="th-TH" sz="1500" b="1" kern="120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</a:t>
            </a:r>
            <a:r>
              <a:rPr lang="th-TH" sz="1500" b="1" kern="1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่ต่อเนื่อง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544EEE2-4BAF-42C0-B285-7FD8D5465A9F}"/>
              </a:ext>
            </a:extLst>
          </p:cNvPr>
          <p:cNvSpPr/>
          <p:nvPr/>
        </p:nvSpPr>
        <p:spPr>
          <a:xfrm>
            <a:off x="5145837" y="75970"/>
            <a:ext cx="1465633" cy="1358513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buClrTx/>
              <a:defRPr/>
            </a:pPr>
            <a:r>
              <a:rPr lang="th-TH" sz="2100" b="1" kern="1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การวิจัย</a:t>
            </a:r>
            <a:br>
              <a:rPr lang="th-TH" sz="2100" b="1" kern="1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100" b="1" kern="1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ไม่เชื่อมโยง</a:t>
            </a:r>
            <a:br>
              <a:rPr lang="th-TH" sz="2100" b="1" kern="1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100" b="1" kern="1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ไม่ตอบโจทย์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2697161-D023-49B0-A6D9-387BF854FE51}"/>
              </a:ext>
            </a:extLst>
          </p:cNvPr>
          <p:cNvSpPr/>
          <p:nvPr/>
        </p:nvSpPr>
        <p:spPr>
          <a:xfrm>
            <a:off x="8039533" y="1807580"/>
            <a:ext cx="1016624" cy="99589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6858" rIns="6858" rtlCol="0" anchor="ctr"/>
          <a:lstStyle/>
          <a:p>
            <a:pPr algn="ctr" defTabSz="685800">
              <a:lnSpc>
                <a:spcPts val="2025"/>
              </a:lnSpc>
              <a:buClrTx/>
              <a:defRPr/>
            </a:pPr>
            <a:r>
              <a:rPr lang="th-TH" sz="1350" b="1" kern="1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อัตราการสร้างนวัตกรรมต่ำ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3B94E12-5505-4F66-84DD-FDA2CAB0BB20}"/>
              </a:ext>
            </a:extLst>
          </p:cNvPr>
          <p:cNvSpPr/>
          <p:nvPr/>
        </p:nvSpPr>
        <p:spPr>
          <a:xfrm>
            <a:off x="2373087" y="2113229"/>
            <a:ext cx="1034044" cy="995897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858" rIns="6858" rtlCol="0" anchor="ctr"/>
          <a:lstStyle/>
          <a:p>
            <a:pPr algn="ctr" defTabSz="685800">
              <a:lnSpc>
                <a:spcPts val="2025"/>
              </a:lnSpc>
              <a:buClrTx/>
              <a:defRPr/>
            </a:pPr>
            <a:r>
              <a:rPr lang="th-TH" sz="1800" b="1" kern="1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คุณภาพการศึกษา</a:t>
            </a:r>
            <a:endParaRPr lang="en-US" sz="1800" b="1" kern="12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B2E823A-277F-4288-ABBF-2CE1E70ED490}"/>
              </a:ext>
            </a:extLst>
          </p:cNvPr>
          <p:cNvSpPr/>
          <p:nvPr/>
        </p:nvSpPr>
        <p:spPr>
          <a:xfrm>
            <a:off x="7549102" y="193504"/>
            <a:ext cx="1427192" cy="1358513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858" rIns="6858" rtlCol="0" anchor="ctr"/>
          <a:lstStyle/>
          <a:p>
            <a:pPr algn="ctr" defTabSz="685800">
              <a:buClrTx/>
              <a:defRPr/>
            </a:pPr>
            <a:r>
              <a:rPr lang="th-TH" sz="1800" b="1" kern="1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ความสามารถในการแข่งขัน</a:t>
            </a:r>
            <a:endParaRPr lang="en-US" sz="1800" b="1" kern="12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EA7CFB7-62B2-45C0-8186-003DC3816953}"/>
              </a:ext>
            </a:extLst>
          </p:cNvPr>
          <p:cNvSpPr/>
          <p:nvPr/>
        </p:nvSpPr>
        <p:spPr>
          <a:xfrm>
            <a:off x="3589472" y="944104"/>
            <a:ext cx="1427192" cy="135851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buClrTx/>
              <a:defRPr/>
            </a:pPr>
            <a:r>
              <a:rPr lang="th-TH" sz="1800" b="1" kern="1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คุณภาพบัณฑิตที่เข้าสู่ตลาดแรงงาน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DA3561-1204-4121-9087-1DE2968B33DB}"/>
              </a:ext>
            </a:extLst>
          </p:cNvPr>
          <p:cNvSpPr/>
          <p:nvPr/>
        </p:nvSpPr>
        <p:spPr>
          <a:xfrm>
            <a:off x="3778834" y="2882400"/>
            <a:ext cx="936812" cy="89647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858" rIns="6858" rtlCol="0" anchor="ctr"/>
          <a:lstStyle/>
          <a:p>
            <a:pPr algn="ctr" defTabSz="685800">
              <a:lnSpc>
                <a:spcPts val="2025"/>
              </a:lnSpc>
              <a:buClrTx/>
            </a:pPr>
            <a:r>
              <a:rPr lang="th-TH" sz="1800" b="1" kern="1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ความยากจน</a:t>
            </a:r>
            <a:endParaRPr lang="en-GB" sz="1800" b="1" kern="12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AD89D1F-2965-49B4-8EEB-DDC5892CF7E6}"/>
              </a:ext>
            </a:extLst>
          </p:cNvPr>
          <p:cNvSpPr/>
          <p:nvPr/>
        </p:nvSpPr>
        <p:spPr>
          <a:xfrm>
            <a:off x="6879963" y="2867971"/>
            <a:ext cx="970228" cy="929822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buClrTx/>
              <a:defRPr/>
            </a:pPr>
            <a:r>
              <a:rPr lang="th-TH" sz="1500" b="1" kern="1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การวิจัยขาดเอกภาพ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05D320-158D-47AD-8F41-8317EE8EA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4CD49-B016-4A5B-8189-187F09BFBC3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7198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84" y="4368153"/>
            <a:ext cx="7848270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40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TRANSFORMATION CODE  to THAILAND 4.0</a:t>
            </a: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222918" y="686261"/>
            <a:ext cx="1316736" cy="125610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  <a:buClrTx/>
              <a:defRPr/>
            </a:pPr>
            <a:r>
              <a:rPr lang="en-US" sz="1245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 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6001574" y="2723198"/>
            <a:ext cx="1316736" cy="124182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  <a:buClrTx/>
              <a:defRPr/>
            </a:pPr>
            <a:r>
              <a:rPr lang="en-US" sz="1245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 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949793" y="1822974"/>
            <a:ext cx="1316736" cy="124182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  <a:buClrTx/>
              <a:defRPr/>
            </a:pPr>
            <a:r>
              <a:rPr lang="en-US" sz="1245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34677" y="1204432"/>
            <a:ext cx="176683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th-TH" sz="6600" b="1" kern="1200" dirty="0">
                <a:solidFill>
                  <a:srgbClr val="5B9BD5">
                    <a:lumMod val="75000"/>
                  </a:srgb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ภารกิจ</a:t>
            </a:r>
            <a:endParaRPr lang="en-US" sz="6600" b="1" kern="1200" dirty="0">
              <a:solidFill>
                <a:srgbClr val="5B9BD5">
                  <a:lumMod val="75000"/>
                </a:srgb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60731" y="3195578"/>
            <a:ext cx="157607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th-TH" sz="6600" b="1" kern="1200" dirty="0">
                <a:solidFill>
                  <a:srgbClr val="5B9BD5">
                    <a:lumMod val="75000"/>
                  </a:srgb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ปฏิรูป</a:t>
            </a:r>
            <a:endParaRPr lang="en-US" sz="6600" b="1" kern="1200" dirty="0">
              <a:solidFill>
                <a:srgbClr val="5B9BD5">
                  <a:lumMod val="75000"/>
                </a:srgb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20096" y="2264462"/>
            <a:ext cx="21162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th-TH" sz="6600" b="1" kern="1200" dirty="0">
                <a:solidFill>
                  <a:srgbClr val="5B9BD5">
                    <a:lumMod val="75000"/>
                  </a:srgb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หลักการ</a:t>
            </a:r>
            <a:endParaRPr lang="en-US" sz="6600" b="1" kern="1200" dirty="0">
              <a:solidFill>
                <a:srgbClr val="5B9BD5">
                  <a:lumMod val="75000"/>
                </a:srgb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4400" y="12720"/>
            <a:ext cx="9144000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th-TH" sz="4050" b="1" kern="1200" dirty="0">
                <a:solidFill>
                  <a:srgbClr val="5B9BD5">
                    <a:lumMod val="75000"/>
                  </a:srgb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หัวใจของกระทรวงการอุดมศึกษา วิจัย และนวัตกรรม</a:t>
            </a:r>
            <a:endParaRPr lang="en-US" sz="4050" b="1" kern="1200" dirty="0">
              <a:solidFill>
                <a:srgbClr val="5B9BD5">
                  <a:lumMod val="75000"/>
                </a:srgb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4659819-F0D0-4432-B7EE-01FE14ADE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4CD49-B016-4A5B-8189-187F09BFBC3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1540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128016" y="1414201"/>
            <a:ext cx="1316736" cy="125610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  <a:buClrTx/>
              <a:defRPr/>
            </a:pPr>
            <a:r>
              <a:rPr lang="en-US" sz="1245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79295" y="1864950"/>
            <a:ext cx="176683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th-TH" sz="6600" b="1" kern="1200" dirty="0">
                <a:solidFill>
                  <a:srgbClr val="5B9BD5">
                    <a:lumMod val="75000"/>
                  </a:srgb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ภารกิจ</a:t>
            </a:r>
            <a:endParaRPr lang="en-US" sz="6600" b="1" kern="1200" dirty="0">
              <a:solidFill>
                <a:srgbClr val="5B9BD5">
                  <a:lumMod val="75000"/>
                </a:srgb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49040" y="291697"/>
            <a:ext cx="4773168" cy="1652027"/>
          </a:xfrm>
          <a:prstGeom prst="roundRect">
            <a:avLst>
              <a:gd name="adj" fmla="val 11470"/>
            </a:avLst>
          </a:prstGeom>
          <a:solidFill>
            <a:schemeClr val="accent4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th-TH" sz="4050" b="1" kern="1200" dirty="0">
                <a:solidFill>
                  <a:srgbClr val="5B9BD5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ปรับเปลี่ยนโครงสร้างประเทศไปสู่เศรษฐกิจฐานนวัตกรรม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749040" y="2249681"/>
            <a:ext cx="4773168" cy="1617242"/>
          </a:xfrm>
          <a:prstGeom prst="roundRect">
            <a:avLst>
              <a:gd name="adj" fmla="val 11470"/>
            </a:avLst>
          </a:prstGeom>
          <a:solidFill>
            <a:schemeClr val="accent4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th-TH" sz="4050" b="1" kern="1200" dirty="0">
                <a:solidFill>
                  <a:srgbClr val="5B9BD5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เตรียมคนไทยสู่ศตวรรษที่ 21</a:t>
            </a:r>
          </a:p>
        </p:txBody>
      </p:sp>
      <p:sp>
        <p:nvSpPr>
          <p:cNvPr id="9" name="Rectangle 8"/>
          <p:cNvSpPr/>
          <p:nvPr/>
        </p:nvSpPr>
        <p:spPr>
          <a:xfrm>
            <a:off x="251584" y="4368153"/>
            <a:ext cx="7848270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40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TRANSFORMATION CODE  to THAILAND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EA7FE-8BEE-4232-AEC2-0B68AFD13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4CD49-B016-4A5B-8189-187F09BFBC3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421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03813" y="434796"/>
            <a:ext cx="3118481" cy="1576407"/>
            <a:chOff x="-195072" y="1885600"/>
            <a:chExt cx="4157975" cy="2101876"/>
          </a:xfrm>
        </p:grpSpPr>
        <p:sp>
          <p:nvSpPr>
            <p:cNvPr id="3" name="Subtitle 2"/>
            <p:cNvSpPr txBox="1">
              <a:spLocks/>
            </p:cNvSpPr>
            <p:nvPr/>
          </p:nvSpPr>
          <p:spPr>
            <a:xfrm>
              <a:off x="-195072" y="1885600"/>
              <a:ext cx="1755648" cy="1674803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>
                <a:spcBef>
                  <a:spcPts val="750"/>
                </a:spcBef>
                <a:buClrTx/>
                <a:defRPr/>
              </a:pPr>
              <a:r>
                <a:rPr lang="en-US" sz="12450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8 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41189" y="2510148"/>
              <a:ext cx="2821714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th-TH" sz="6600" b="1" kern="1200" dirty="0">
                  <a:solidFill>
                    <a:srgbClr val="5B9BD5">
                      <a:lumMod val="75000"/>
                    </a:srgb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หลักการ</a:t>
              </a:r>
              <a:endParaRPr lang="en-US" sz="6600" b="1" kern="1200" dirty="0">
                <a:solidFill>
                  <a:srgbClr val="5B9BD5">
                    <a:lumMod val="75000"/>
                  </a:srgb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35171" y="2949539"/>
            <a:ext cx="2896331" cy="1050064"/>
            <a:chOff x="8444809" y="169872"/>
            <a:chExt cx="3571660" cy="116761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6" name="Rounded Rectangle 5"/>
            <p:cNvSpPr/>
            <p:nvPr/>
          </p:nvSpPr>
          <p:spPr>
            <a:xfrm>
              <a:off x="8444809" y="169872"/>
              <a:ext cx="3571660" cy="1127321"/>
            </a:xfrm>
            <a:prstGeom prst="roundRect">
              <a:avLst>
                <a:gd name="adj" fmla="val 11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685800">
                <a:lnSpc>
                  <a:spcPts val="2250"/>
                </a:lnSpc>
                <a:buClrTx/>
                <a:defRPr/>
              </a:pPr>
              <a:r>
                <a:rPr lang="en-US" sz="2400" b="1" kern="1200" dirty="0">
                  <a:solidFill>
                    <a:srgbClr val="5B9BD5">
                      <a:lumMod val="75000"/>
                    </a:srgb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Transformation</a:t>
              </a:r>
              <a:endParaRPr lang="th-TH" sz="2400" b="1" kern="1200" dirty="0">
                <a:solidFill>
                  <a:srgbClr val="5B9BD5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583167" y="618802"/>
              <a:ext cx="3408627" cy="7186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ts val="2200"/>
                </a:lnSpc>
                <a:defRPr sz="2400" b="1">
                  <a:solidFill>
                    <a:srgbClr val="FFFF6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pPr defTabSz="685800">
                <a:lnSpc>
                  <a:spcPct val="100000"/>
                </a:lnSpc>
                <a:buClrTx/>
                <a:defRPr/>
              </a:pPr>
              <a:r>
                <a:rPr lang="th-TH" sz="1800" kern="1200" dirty="0">
                  <a:solidFill>
                    <a:srgbClr val="5B9BD5">
                      <a:lumMod val="75000"/>
                    </a:srgb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โครงสร้าง กฎระเบียบ </a:t>
              </a:r>
              <a:br>
                <a:rPr lang="th-TH" sz="1800" kern="1200" dirty="0">
                  <a:solidFill>
                    <a:srgbClr val="5B9BD5">
                      <a:lumMod val="75000"/>
                    </a:srgb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</a:br>
              <a:r>
                <a:rPr lang="th-TH" sz="1800" kern="1200" dirty="0">
                  <a:solidFill>
                    <a:srgbClr val="5B9BD5">
                      <a:lumMod val="75000"/>
                    </a:srgb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ระบบงบประมาณ</a:t>
              </a:r>
              <a:endParaRPr lang="en-US" sz="1800" kern="1200" dirty="0">
                <a:solidFill>
                  <a:srgbClr val="5B9BD5">
                    <a:lumMod val="75000"/>
                  </a:srgb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289005" y="812223"/>
            <a:ext cx="2898648" cy="941419"/>
            <a:chOff x="-1804416" y="-574289"/>
            <a:chExt cx="3864864" cy="1255225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9" name="Rounded Rectangle 8"/>
            <p:cNvSpPr/>
            <p:nvPr/>
          </p:nvSpPr>
          <p:spPr>
            <a:xfrm>
              <a:off x="-1804416" y="-574289"/>
              <a:ext cx="3864864" cy="1148578"/>
            </a:xfrm>
            <a:prstGeom prst="roundRect">
              <a:avLst>
                <a:gd name="adj" fmla="val 11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" rIns="6858" rtlCol="0" anchor="t"/>
            <a:lstStyle/>
            <a:p>
              <a:pPr algn="ctr" defTabSz="685800">
                <a:lnSpc>
                  <a:spcPts val="2250"/>
                </a:lnSpc>
                <a:buClrTx/>
                <a:defRPr/>
              </a:pPr>
              <a:r>
                <a:rPr lang="en-US" sz="2400" b="1" kern="1200" dirty="0">
                  <a:solidFill>
                    <a:srgbClr val="5B9BD5">
                      <a:lumMod val="75000"/>
                    </a:srgb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Foundation of the Future</a:t>
              </a:r>
              <a:endParaRPr lang="th-TH" sz="2400" b="1" kern="1200" dirty="0">
                <a:solidFill>
                  <a:srgbClr val="5B9BD5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-1733744" y="-163397"/>
              <a:ext cx="3763789" cy="844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ts val="2200"/>
                </a:lnSpc>
                <a:defRPr sz="2400" b="1">
                  <a:solidFill>
                    <a:srgbClr val="FFFF6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pPr marL="257175" indent="-257175" algn="l" defTabSz="685800">
                <a:lnSpc>
                  <a:spcPts val="1350"/>
                </a:lnSpc>
                <a:buClrTx/>
                <a:buFont typeface="Arial" panose="020B0604020202020204" pitchFamily="34" charset="0"/>
                <a:buChar char="•"/>
                <a:defRPr/>
              </a:pPr>
              <a:r>
                <a:rPr lang="en-US" sz="1350" kern="1200" dirty="0">
                  <a:solidFill>
                    <a:srgbClr val="5B9BD5">
                      <a:lumMod val="75000"/>
                    </a:srgb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Future Setting</a:t>
              </a:r>
            </a:p>
            <a:p>
              <a:pPr marL="257175" indent="-257175" algn="l" defTabSz="685800">
                <a:lnSpc>
                  <a:spcPts val="1350"/>
                </a:lnSpc>
                <a:buClrTx/>
                <a:buFont typeface="Arial" panose="020B0604020202020204" pitchFamily="34" charset="0"/>
                <a:buChar char="•"/>
                <a:defRPr/>
              </a:pPr>
              <a:r>
                <a:rPr lang="en-US" sz="1350" kern="1200" dirty="0">
                  <a:solidFill>
                    <a:srgbClr val="5B9BD5">
                      <a:lumMod val="75000"/>
                    </a:srgb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Game Changing</a:t>
              </a:r>
            </a:p>
            <a:p>
              <a:pPr marL="257175" indent="-257175" algn="l" defTabSz="685800">
                <a:lnSpc>
                  <a:spcPts val="1350"/>
                </a:lnSpc>
                <a:buClrTx/>
                <a:buFont typeface="Arial" panose="020B0604020202020204" pitchFamily="34" charset="0"/>
                <a:buChar char="•"/>
                <a:defRPr/>
              </a:pPr>
              <a:r>
                <a:rPr lang="en-US" sz="1350" kern="1200" dirty="0">
                  <a:solidFill>
                    <a:srgbClr val="5B9BD5">
                      <a:lumMod val="75000"/>
                    </a:srgb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Innovative Capacity Building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265470" y="1729884"/>
            <a:ext cx="2922184" cy="1086435"/>
            <a:chOff x="8458794" y="1358990"/>
            <a:chExt cx="3557675" cy="143401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2" name="Rounded Rectangle 11"/>
            <p:cNvSpPr/>
            <p:nvPr/>
          </p:nvSpPr>
          <p:spPr>
            <a:xfrm>
              <a:off x="8458794" y="1358990"/>
              <a:ext cx="3557675" cy="1361794"/>
            </a:xfrm>
            <a:prstGeom prst="roundRect">
              <a:avLst>
                <a:gd name="adj" fmla="val 11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685800">
                <a:buClrTx/>
                <a:defRPr/>
              </a:pPr>
              <a:endParaRPr lang="th-TH" sz="2100" kern="1200" dirty="0">
                <a:solidFill>
                  <a:srgbClr val="5B9BD5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598935" y="2194138"/>
              <a:ext cx="3389774" cy="598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ts val="1350"/>
                </a:lnSpc>
                <a:buClrTx/>
                <a:defRPr/>
              </a:pPr>
              <a:r>
                <a:rPr lang="th-TH" sz="1350" b="1" kern="1200" dirty="0">
                  <a:solidFill>
                    <a:srgbClr val="5B9BD5">
                      <a:lumMod val="75000"/>
                    </a:srgb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ชี้นำทิศทางด้วยทุนวิจัยที่สอดคล้องกับแผนยุทธศาสตร์และนโยบาย </a:t>
              </a:r>
              <a:endParaRPr lang="en-US" sz="1350" b="1" kern="1200" dirty="0">
                <a:solidFill>
                  <a:srgbClr val="5B9BD5">
                    <a:lumMod val="75000"/>
                  </a:srgb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691988" y="1410612"/>
              <a:ext cx="3168352" cy="8547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ts val="2100"/>
                </a:lnSpc>
                <a:buClrTx/>
                <a:defRPr/>
              </a:pPr>
              <a:r>
                <a:rPr lang="en-US" sz="2400" b="1" kern="1200" dirty="0">
                  <a:solidFill>
                    <a:srgbClr val="5B9BD5">
                      <a:lumMod val="75000"/>
                    </a:srgb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Leading through Strategic Funding</a:t>
              </a:r>
              <a:endParaRPr lang="th-TH" sz="2400" b="1" kern="1200" dirty="0">
                <a:solidFill>
                  <a:srgbClr val="5B9BD5">
                    <a:lumMod val="75000"/>
                  </a:srgb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291517" y="2825153"/>
            <a:ext cx="2896136" cy="1139206"/>
            <a:chOff x="-1930374" y="682946"/>
            <a:chExt cx="3861514" cy="136179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6" name="Rounded Rectangle 15"/>
            <p:cNvSpPr/>
            <p:nvPr/>
          </p:nvSpPr>
          <p:spPr>
            <a:xfrm>
              <a:off x="-1930374" y="682946"/>
              <a:ext cx="3861514" cy="1361794"/>
            </a:xfrm>
            <a:prstGeom prst="roundRect">
              <a:avLst>
                <a:gd name="adj" fmla="val 11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685800">
                <a:buClrTx/>
                <a:defRPr/>
              </a:pPr>
              <a:endParaRPr lang="th-TH" sz="3600" b="1" kern="1200" dirty="0">
                <a:solidFill>
                  <a:srgbClr val="5B9BD5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-1913842" y="734841"/>
              <a:ext cx="3438145" cy="4751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ts val="2250"/>
                </a:lnSpc>
                <a:buClrTx/>
                <a:defRPr/>
              </a:pPr>
              <a:r>
                <a:rPr lang="en-US" sz="2400" b="1" kern="1200" dirty="0">
                  <a:solidFill>
                    <a:srgbClr val="5B9BD5">
                      <a:lumMod val="75000"/>
                    </a:srgb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Empowering</a:t>
              </a:r>
              <a:endParaRPr lang="th-TH" sz="2400" b="1" kern="1200" dirty="0">
                <a:solidFill>
                  <a:srgbClr val="5B9BD5">
                    <a:lumMod val="75000"/>
                  </a:srgb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1888559" y="1170639"/>
              <a:ext cx="3770809" cy="756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ts val="1350"/>
                </a:lnSpc>
                <a:buClrTx/>
                <a:defRPr/>
              </a:pPr>
              <a:r>
                <a:rPr lang="th-TH" sz="1350" b="1" kern="1200" dirty="0">
                  <a:solidFill>
                    <a:srgbClr val="5B9BD5">
                      <a:lumMod val="75000"/>
                    </a:srgb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เสริมพลัง และยกระดับ ความสามารถและศักยภาพ             การวิจัย เพื่อสร้างนวัตกรรมของภาครัฐ เอกชน และชุมชน และสร้างองค์ความรู้ของทุกกระทรวงไปพร้อมกัน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227492" y="173567"/>
            <a:ext cx="2958626" cy="1049987"/>
            <a:chOff x="8450058" y="2808080"/>
            <a:chExt cx="3720298" cy="139998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0" name="Rounded Rectangle 19"/>
            <p:cNvSpPr/>
            <p:nvPr/>
          </p:nvSpPr>
          <p:spPr>
            <a:xfrm>
              <a:off x="8487272" y="2808080"/>
              <a:ext cx="3551134" cy="1352440"/>
            </a:xfrm>
            <a:prstGeom prst="roundRect">
              <a:avLst>
                <a:gd name="adj" fmla="val 11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685800">
                <a:buClrTx/>
                <a:defRPr/>
              </a:pPr>
              <a:endParaRPr lang="th-TH" sz="3600" b="1" kern="1200" dirty="0">
                <a:solidFill>
                  <a:srgbClr val="5B9BD5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467832" y="2825817"/>
              <a:ext cx="3606605" cy="863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ts val="2100"/>
                </a:lnSpc>
                <a:buClrTx/>
                <a:defRPr/>
              </a:pPr>
              <a:r>
                <a:rPr lang="en-US" sz="2400" b="1" kern="1200" dirty="0">
                  <a:solidFill>
                    <a:srgbClr val="5B9BD5">
                      <a:lumMod val="75000"/>
                    </a:srgb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Autonomy with Accountability</a:t>
              </a:r>
              <a:endParaRPr lang="th-TH" sz="2400" b="1" kern="1200" dirty="0">
                <a:solidFill>
                  <a:srgbClr val="5B9BD5">
                    <a:lumMod val="75000"/>
                  </a:srgb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450058" y="3603111"/>
              <a:ext cx="3720298" cy="604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ts val="2200"/>
                </a:lnSpc>
                <a:defRPr sz="2000" b="1">
                  <a:solidFill>
                    <a:srgbClr val="FFFF6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pPr defTabSz="685800">
                <a:lnSpc>
                  <a:spcPts val="1350"/>
                </a:lnSpc>
                <a:buClrTx/>
                <a:defRPr/>
              </a:pPr>
              <a:r>
                <a:rPr lang="th-TH" sz="1350" kern="1200" dirty="0">
                  <a:solidFill>
                    <a:srgbClr val="5B9BD5">
                      <a:lumMod val="75000"/>
                    </a:srgb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มีความเป็นอิสระบนพื้นฐานของภารกิจที่รับผิดรับผิดชอบ </a:t>
              </a:r>
              <a:br>
                <a:rPr lang="th-TH" sz="1350" kern="1200" dirty="0">
                  <a:solidFill>
                    <a:srgbClr val="5B9BD5">
                      <a:lumMod val="75000"/>
                    </a:srgb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</a:br>
              <a:r>
                <a:rPr lang="th-TH" sz="1350" kern="1200" dirty="0">
                  <a:solidFill>
                    <a:srgbClr val="5B9BD5">
                      <a:lumMod val="75000"/>
                    </a:srgb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บนโจทย์และตัวชี้วัดผลสัมฤทธิ์ที่ชัดเจน</a:t>
              </a:r>
              <a:endParaRPr lang="en-US" sz="1350" kern="1200" dirty="0">
                <a:solidFill>
                  <a:srgbClr val="5B9BD5">
                    <a:lumMod val="75000"/>
                  </a:srgb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187654" y="1241951"/>
            <a:ext cx="2922184" cy="992977"/>
            <a:chOff x="8093681" y="2765850"/>
            <a:chExt cx="3948653" cy="147290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4" name="Rounded Rectangle 23"/>
            <p:cNvSpPr/>
            <p:nvPr/>
          </p:nvSpPr>
          <p:spPr>
            <a:xfrm>
              <a:off x="8185176" y="2765850"/>
              <a:ext cx="3815770" cy="1392698"/>
            </a:xfrm>
            <a:prstGeom prst="roundRect">
              <a:avLst>
                <a:gd name="adj" fmla="val 11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685800">
                <a:buClrTx/>
                <a:defRPr/>
              </a:pPr>
              <a:endParaRPr lang="th-TH" sz="3600" b="1" kern="1200" dirty="0">
                <a:solidFill>
                  <a:srgbClr val="5B9BD5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093681" y="2776390"/>
              <a:ext cx="3948653" cy="960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ts val="2100"/>
                </a:lnSpc>
                <a:buClrTx/>
                <a:defRPr/>
              </a:pPr>
              <a:r>
                <a:rPr lang="en-US" sz="2400" b="1" kern="1200" dirty="0">
                  <a:solidFill>
                    <a:srgbClr val="5B9BD5">
                      <a:lumMod val="75000"/>
                    </a:srgb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Modern Management Agencies</a:t>
              </a:r>
              <a:endParaRPr lang="th-TH" sz="2400" b="1" kern="1200" dirty="0">
                <a:solidFill>
                  <a:srgbClr val="5B9BD5">
                    <a:lumMod val="75000"/>
                  </a:srgb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458925" y="3565750"/>
              <a:ext cx="3426533" cy="673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ts val="1350"/>
                </a:lnSpc>
                <a:buClrTx/>
                <a:defRPr/>
              </a:pPr>
              <a:r>
                <a:rPr lang="th-TH" sz="1350" b="1" kern="1200" dirty="0">
                  <a:solidFill>
                    <a:srgbClr val="5B9BD5">
                      <a:lumMod val="75000"/>
                    </a:srgb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มีการบริหารจัดการสมัยใหม่ ในลักษณะ </a:t>
              </a:r>
              <a:br>
                <a:rPr lang="th-TH" sz="1350" b="1" kern="1200" dirty="0">
                  <a:solidFill>
                    <a:srgbClr val="5B9BD5">
                      <a:lumMod val="75000"/>
                    </a:srgb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</a:br>
              <a:r>
                <a:rPr lang="en-US" sz="1350" b="1" kern="1200" dirty="0">
                  <a:solidFill>
                    <a:srgbClr val="5B9BD5">
                      <a:lumMod val="75000"/>
                    </a:srgb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Quasi-Government Agencies 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208365" y="2220606"/>
            <a:ext cx="3021860" cy="1145053"/>
            <a:chOff x="260481" y="3748796"/>
            <a:chExt cx="4082980" cy="167514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8" name="Rounded Rectangle 27"/>
            <p:cNvSpPr/>
            <p:nvPr/>
          </p:nvSpPr>
          <p:spPr>
            <a:xfrm>
              <a:off x="332899" y="3751516"/>
              <a:ext cx="3805067" cy="1554923"/>
            </a:xfrm>
            <a:prstGeom prst="roundRect">
              <a:avLst>
                <a:gd name="adj" fmla="val 11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685800">
                <a:buClrTx/>
                <a:defRPr/>
              </a:pPr>
              <a:endParaRPr lang="th-TH" sz="3600" b="1" kern="1200" dirty="0">
                <a:solidFill>
                  <a:srgbClr val="5B9BD5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5770" y="3748796"/>
              <a:ext cx="4037691" cy="947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ts val="2100"/>
                </a:lnSpc>
                <a:buClrTx/>
                <a:defRPr/>
              </a:pPr>
              <a:r>
                <a:rPr lang="en-US" sz="2400" b="1" kern="1200" dirty="0">
                  <a:solidFill>
                    <a:srgbClr val="5B9BD5">
                      <a:lumMod val="75000"/>
                    </a:srgb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Flow and Collaborative Networks</a:t>
              </a:r>
              <a:endParaRPr lang="th-TH" sz="2400" b="1" kern="1200" dirty="0">
                <a:solidFill>
                  <a:srgbClr val="5B9BD5">
                    <a:lumMod val="75000"/>
                  </a:srgb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60481" y="4497535"/>
              <a:ext cx="3921510" cy="926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ts val="1800"/>
                </a:lnSpc>
                <a:defRPr sz="2000" b="1">
                  <a:solidFill>
                    <a:srgbClr val="FFFF6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pPr defTabSz="685800">
                <a:lnSpc>
                  <a:spcPts val="1350"/>
                </a:lnSpc>
                <a:buClrTx/>
                <a:defRPr/>
              </a:pPr>
              <a:r>
                <a:rPr lang="th-TH" sz="1350" kern="1200" dirty="0">
                  <a:solidFill>
                    <a:srgbClr val="5B9BD5">
                      <a:lumMod val="75000"/>
                    </a:srgb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มีการเคลื่อนไหลของบุคลากรได้อย่างคล่องตัว </a:t>
              </a:r>
              <a:br>
                <a:rPr lang="th-TH" sz="1350" kern="1200" dirty="0">
                  <a:solidFill>
                    <a:srgbClr val="5B9BD5">
                      <a:lumMod val="75000"/>
                    </a:srgb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</a:br>
              <a:r>
                <a:rPr lang="th-TH" sz="1350" kern="1200" dirty="0">
                  <a:solidFill>
                    <a:srgbClr val="5B9BD5">
                      <a:lumMod val="75000"/>
                    </a:srgb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สร้างวัฒนธรรมที่เปิดรับความคิดเห็น และการร่วมมือกัน </a:t>
              </a:r>
              <a:r>
                <a:rPr lang="en-US" sz="1350" kern="1200" dirty="0">
                  <a:solidFill>
                    <a:srgbClr val="5B9BD5">
                      <a:lumMod val="75000"/>
                    </a:srgb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</a:t>
              </a:r>
              <a:br>
                <a:rPr lang="th-TH" sz="1350" kern="1200" dirty="0">
                  <a:solidFill>
                    <a:srgbClr val="5B9BD5">
                      <a:lumMod val="75000"/>
                    </a:srgb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</a:br>
              <a:r>
                <a:rPr lang="th-TH" sz="1350" kern="1200" dirty="0">
                  <a:solidFill>
                    <a:srgbClr val="5B9BD5">
                      <a:lumMod val="75000"/>
                    </a:srgb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มีโครงข่ายที่เชื่อมโยงการทำงานระหว่างหน่วยงาน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261435" y="3317792"/>
            <a:ext cx="2833473" cy="717106"/>
            <a:chOff x="8487272" y="4244922"/>
            <a:chExt cx="3513674" cy="115935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2" name="Rounded Rectangle 31"/>
            <p:cNvSpPr/>
            <p:nvPr/>
          </p:nvSpPr>
          <p:spPr>
            <a:xfrm>
              <a:off x="8487272" y="4244922"/>
              <a:ext cx="3513674" cy="1028819"/>
            </a:xfrm>
            <a:prstGeom prst="roundRect">
              <a:avLst>
                <a:gd name="adj" fmla="val 11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685800">
                <a:buClrTx/>
                <a:defRPr/>
              </a:pPr>
              <a:endParaRPr lang="th-TH" sz="3600" b="1" kern="1200" dirty="0">
                <a:solidFill>
                  <a:srgbClr val="5B9BD5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648741" y="4284810"/>
              <a:ext cx="3292726" cy="1119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ts val="2250"/>
                </a:lnSpc>
                <a:buClrTx/>
                <a:defRPr/>
              </a:pPr>
              <a:r>
                <a:rPr lang="en-US" sz="2400" b="1" kern="1200" dirty="0">
                  <a:solidFill>
                    <a:srgbClr val="5B9BD5">
                      <a:lumMod val="75000"/>
                    </a:srgb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Policy and Process Innovations</a:t>
              </a:r>
              <a:endParaRPr lang="th-TH" sz="2400" b="1" kern="1200" dirty="0">
                <a:solidFill>
                  <a:srgbClr val="5B9BD5">
                    <a:lumMod val="75000"/>
                  </a:srgb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251584" y="4368153"/>
            <a:ext cx="7848270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40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TRANSFORMATION CODE  to THAILAND 4.0</a:t>
            </a: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2C64F700-D1C4-4F6F-B865-CF3050764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4CD49-B016-4A5B-8189-187F09BFBC3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97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128016" y="1414201"/>
            <a:ext cx="1316736" cy="125610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  <a:buClrTx/>
              <a:defRPr/>
            </a:pPr>
            <a:r>
              <a:rPr lang="en-US" sz="1245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2363" y="1864301"/>
            <a:ext cx="157607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th-TH" sz="6600" b="1" kern="1200" dirty="0">
                <a:solidFill>
                  <a:srgbClr val="5B9BD5">
                    <a:lumMod val="75000"/>
                  </a:srgb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ปฏิรูป</a:t>
            </a:r>
            <a:endParaRPr lang="en-US" sz="6600" b="1" kern="1200" dirty="0">
              <a:solidFill>
                <a:srgbClr val="5B9BD5">
                  <a:lumMod val="75000"/>
                </a:srgb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49040" y="291697"/>
            <a:ext cx="4773168" cy="1237637"/>
          </a:xfrm>
          <a:prstGeom prst="roundRect">
            <a:avLst>
              <a:gd name="adj" fmla="val 11470"/>
            </a:avLst>
          </a:prstGeom>
          <a:solidFill>
            <a:schemeClr val="accent4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050" b="1" kern="1200" dirty="0">
                <a:solidFill>
                  <a:srgbClr val="5B9BD5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Administrative Reform</a:t>
            </a:r>
            <a:endParaRPr lang="th-TH" sz="4050" b="1" kern="1200" dirty="0">
              <a:solidFill>
                <a:srgbClr val="5B9BD5">
                  <a:lumMod val="75000"/>
                </a:srgb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749040" y="1667462"/>
            <a:ext cx="4773168" cy="1050009"/>
          </a:xfrm>
          <a:prstGeom prst="roundRect">
            <a:avLst>
              <a:gd name="adj" fmla="val 11470"/>
            </a:avLst>
          </a:prstGeom>
          <a:solidFill>
            <a:schemeClr val="accent4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050" b="1" kern="1200" dirty="0">
                <a:solidFill>
                  <a:srgbClr val="5B9BD5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Regulatory Reform</a:t>
            </a:r>
            <a:endParaRPr lang="th-TH" sz="4050" b="1" kern="1200" dirty="0">
              <a:solidFill>
                <a:srgbClr val="5B9BD5">
                  <a:lumMod val="75000"/>
                </a:srgb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749040" y="2903083"/>
            <a:ext cx="4773168" cy="985403"/>
          </a:xfrm>
          <a:prstGeom prst="roundRect">
            <a:avLst>
              <a:gd name="adj" fmla="val 11470"/>
            </a:avLst>
          </a:prstGeom>
          <a:solidFill>
            <a:schemeClr val="accent4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050" b="1" kern="1200" dirty="0">
                <a:solidFill>
                  <a:srgbClr val="5B9BD5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Budgeting Reform</a:t>
            </a:r>
            <a:endParaRPr lang="th-TH" sz="4050" b="1" kern="1200" dirty="0">
              <a:solidFill>
                <a:srgbClr val="5B9BD5">
                  <a:lumMod val="75000"/>
                </a:srgb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1584" y="4368153"/>
            <a:ext cx="7848270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40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TRANSFORMATION CODE  to THAILAND 4.0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AF755-F29E-4124-900B-AEF8A14D3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4CD49-B016-4A5B-8189-187F09BFBC3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3495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6963DF-680A-4FA9-92DF-623BEE380FF1}"/>
              </a:ext>
            </a:extLst>
          </p:cNvPr>
          <p:cNvSpPr/>
          <p:nvPr/>
        </p:nvSpPr>
        <p:spPr>
          <a:xfrm>
            <a:off x="405870" y="2804509"/>
            <a:ext cx="4145778" cy="19112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8FAEC2-31AF-42FF-99FD-571F9E5930A6}"/>
              </a:ext>
            </a:extLst>
          </p:cNvPr>
          <p:cNvSpPr/>
          <p:nvPr/>
        </p:nvSpPr>
        <p:spPr>
          <a:xfrm>
            <a:off x="4553616" y="2812006"/>
            <a:ext cx="4145778" cy="19112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4D109-9AF3-4DEB-9AEF-4B4D907C3F46}"/>
              </a:ext>
            </a:extLst>
          </p:cNvPr>
          <p:cNvSpPr/>
          <p:nvPr/>
        </p:nvSpPr>
        <p:spPr>
          <a:xfrm>
            <a:off x="404856" y="900764"/>
            <a:ext cx="4145778" cy="19043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FCB905-4582-476E-BA4D-1A26A179D425}"/>
              </a:ext>
            </a:extLst>
          </p:cNvPr>
          <p:cNvSpPr/>
          <p:nvPr/>
        </p:nvSpPr>
        <p:spPr>
          <a:xfrm>
            <a:off x="4553722" y="900764"/>
            <a:ext cx="4145778" cy="19112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B19D1A-57DF-4A02-A494-14BBCAEA5C5D}"/>
              </a:ext>
            </a:extLst>
          </p:cNvPr>
          <p:cNvSpPr/>
          <p:nvPr/>
        </p:nvSpPr>
        <p:spPr>
          <a:xfrm>
            <a:off x="6423038" y="885459"/>
            <a:ext cx="2384964" cy="1962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9779" indent="-129779" defTabSz="685800">
              <a:buClrTx/>
              <a:buFont typeface="Arial" panose="020B0604020202020204" pitchFamily="34" charset="0"/>
              <a:buChar char="•"/>
            </a:pPr>
            <a:r>
              <a:rPr lang="th-TH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การวิจัยและพัฒนา</a:t>
            </a:r>
          </a:p>
          <a:p>
            <a:pPr marL="129779" indent="-129779" defTabSz="685800">
              <a:buClrTx/>
              <a:buFont typeface="Arial" panose="020B0604020202020204" pitchFamily="34" charset="0"/>
              <a:buChar char="•"/>
            </a:pPr>
            <a:r>
              <a:rPr lang="th-TH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การสร้างนวัตกรรม</a:t>
            </a:r>
            <a:endParaRPr lang="en-US" sz="1350" b="1" kern="1200" dirty="0">
              <a:solidFill>
                <a:prstClr val="black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129779" indent="-129779" defTabSz="685800">
              <a:buClrTx/>
              <a:buFont typeface="Arial" panose="020B0604020202020204" pitchFamily="34" charset="0"/>
              <a:buChar char="•"/>
            </a:pPr>
            <a:r>
              <a:rPr lang="th-TH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โครงสร้างพื้นฐานด้านคุณภาพ</a:t>
            </a:r>
            <a:endParaRPr lang="en-US" sz="1350" b="1" kern="1200" dirty="0">
              <a:solidFill>
                <a:prstClr val="black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129779" indent="-129779" defTabSz="685800">
              <a:buClrTx/>
              <a:buFont typeface="Arial" panose="020B0604020202020204" pitchFamily="34" charset="0"/>
              <a:buChar char="•"/>
            </a:pPr>
            <a:r>
              <a:rPr lang="th-TH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โครงสร้างพื้นฐานด้านวิทยาศาสตร์  เทคโนโลยี และนวัตกรรม</a:t>
            </a:r>
            <a:endParaRPr lang="en-US" sz="1350" b="1" kern="1200" dirty="0">
              <a:solidFill>
                <a:prstClr val="black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129779" indent="-129779" defTabSz="685800">
              <a:buClrTx/>
              <a:buFont typeface="Arial" panose="020B0604020202020204" pitchFamily="34" charset="0"/>
              <a:buChar char="•"/>
            </a:pPr>
            <a:r>
              <a:rPr lang="th-TH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การเชื่อมโยงธุรกิจและเทคโนโลยี</a:t>
            </a:r>
            <a:endParaRPr lang="en-US" sz="1350" b="1" kern="1200" dirty="0">
              <a:solidFill>
                <a:prstClr val="black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129779" indent="-129779" defTabSz="685800">
              <a:buClrTx/>
              <a:buFont typeface="Arial" panose="020B0604020202020204" pitchFamily="34" charset="0"/>
              <a:buChar char="•"/>
            </a:pPr>
            <a:r>
              <a:rPr lang="th-TH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การพัฒนาความสามารถบุคลากรด้านวิทยาศาสตร์</a:t>
            </a:r>
            <a:endParaRPr lang="en-US" sz="1350" b="1" kern="1200" dirty="0">
              <a:solidFill>
                <a:prstClr val="black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129779" indent="-129779" defTabSz="685800">
              <a:buClrTx/>
              <a:buFont typeface="Arial" panose="020B0604020202020204" pitchFamily="34" charset="0"/>
              <a:buChar char="•"/>
            </a:pPr>
            <a:r>
              <a:rPr lang="th-TH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การบริหารและส่งเสริมเขตนวัตกรรม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9583795-D602-4E91-8C1A-82D9B1CDFDF7}"/>
              </a:ext>
            </a:extLst>
          </p:cNvPr>
          <p:cNvGraphicFramePr/>
          <p:nvPr>
            <p:extLst/>
          </p:nvPr>
        </p:nvGraphicFramePr>
        <p:xfrm>
          <a:off x="2266314" y="1393174"/>
          <a:ext cx="4583570" cy="2849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463F886-9915-4870-BFC9-547643E31DDD}"/>
              </a:ext>
            </a:extLst>
          </p:cNvPr>
          <p:cNvGraphicFramePr/>
          <p:nvPr>
            <p:extLst/>
          </p:nvPr>
        </p:nvGraphicFramePr>
        <p:xfrm>
          <a:off x="1241992" y="550136"/>
          <a:ext cx="6660017" cy="4301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407416E7-7EB1-4885-8B4D-40E8ADA5EFAF}"/>
              </a:ext>
            </a:extLst>
          </p:cNvPr>
          <p:cNvSpPr/>
          <p:nvPr/>
        </p:nvSpPr>
        <p:spPr>
          <a:xfrm>
            <a:off x="7435" y="4720051"/>
            <a:ext cx="91365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ADMINISTRATIVE REFORM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2A0A13-695F-4E62-BBD1-7D5371618B4A}"/>
              </a:ext>
            </a:extLst>
          </p:cNvPr>
          <p:cNvSpPr/>
          <p:nvPr/>
        </p:nvSpPr>
        <p:spPr>
          <a:xfrm rot="18952878">
            <a:off x="3106431" y="1932993"/>
            <a:ext cx="1592471" cy="539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334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</a:pPr>
            <a:r>
              <a:rPr lang="th-TH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กลุ่มงานที่ </a:t>
            </a:r>
            <a:r>
              <a:rPr lang="en-US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  <a:endParaRPr lang="th-TH" sz="1350" b="1" kern="1200" dirty="0">
              <a:solidFill>
                <a:prstClr val="black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algn="ctr" defTabSz="7334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</a:pPr>
            <a:r>
              <a:rPr lang="th-TH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นโยบายและยุทธศาสตร์</a:t>
            </a:r>
            <a:endParaRPr lang="en-GB" sz="1350" b="1" kern="1200" dirty="0">
              <a:solidFill>
                <a:prstClr val="black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855405-CDA4-4BA5-9D0E-F4B78EB9AB7F}"/>
              </a:ext>
            </a:extLst>
          </p:cNvPr>
          <p:cNvSpPr/>
          <p:nvPr/>
        </p:nvSpPr>
        <p:spPr>
          <a:xfrm rot="18939672">
            <a:off x="2626700" y="1477814"/>
            <a:ext cx="1448450" cy="466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334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</a:pPr>
            <a:r>
              <a:rPr lang="th-TH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คณะกรรมการส่งเสริมการวิจัยและนวัตกรรม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788938-480F-49F2-9150-805877A36745}"/>
              </a:ext>
            </a:extLst>
          </p:cNvPr>
          <p:cNvSpPr/>
          <p:nvPr/>
        </p:nvSpPr>
        <p:spPr>
          <a:xfrm rot="2945549">
            <a:off x="3145310" y="3140276"/>
            <a:ext cx="165612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th-TH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กลุ่มงานที่ </a:t>
            </a:r>
            <a:r>
              <a:rPr lang="en-US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</a:t>
            </a:r>
          </a:p>
          <a:p>
            <a:pPr algn="ctr" defTabSz="685800">
              <a:buClrTx/>
            </a:pPr>
            <a:r>
              <a:rPr lang="th-TH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การศึกษาระดับอุดมศึกษา</a:t>
            </a:r>
            <a:endParaRPr lang="en-US" sz="1350" b="1" kern="1200" dirty="0">
              <a:solidFill>
                <a:prstClr val="black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AA5D8E-D6E2-4A59-A654-D19B5C5DFCB5}"/>
              </a:ext>
            </a:extLst>
          </p:cNvPr>
          <p:cNvSpPr/>
          <p:nvPr/>
        </p:nvSpPr>
        <p:spPr>
          <a:xfrm rot="2850886">
            <a:off x="2851643" y="3731530"/>
            <a:ext cx="1054964" cy="466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334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</a:pPr>
            <a:r>
              <a:rPr lang="th-TH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คณะกรรมการการอุดมศึกษา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6CADEF-D149-4C67-ACD5-33F64E81CD95}"/>
              </a:ext>
            </a:extLst>
          </p:cNvPr>
          <p:cNvSpPr/>
          <p:nvPr/>
        </p:nvSpPr>
        <p:spPr>
          <a:xfrm rot="19067856">
            <a:off x="4441186" y="3115047"/>
            <a:ext cx="1592471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th-TH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กลุ่มงานที่ </a:t>
            </a:r>
            <a:r>
              <a:rPr lang="en-US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</a:p>
          <a:p>
            <a:pPr algn="ctr" defTabSz="685800">
              <a:buClrTx/>
            </a:pPr>
            <a:r>
              <a:rPr lang="th-TH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การวิจัยด้านสังคมศาสตร์และมนุษยศาสตร์</a:t>
            </a:r>
            <a:endParaRPr lang="en-US" sz="1350" b="1" kern="1200" dirty="0">
              <a:solidFill>
                <a:prstClr val="black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1977A7-490B-455C-BC77-20555F35A1C8}"/>
              </a:ext>
            </a:extLst>
          </p:cNvPr>
          <p:cNvSpPr/>
          <p:nvPr/>
        </p:nvSpPr>
        <p:spPr>
          <a:xfrm rot="18773693">
            <a:off x="4494618" y="3654589"/>
            <a:ext cx="2500403" cy="466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334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</a:pPr>
            <a:r>
              <a:rPr lang="th-TH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คณะกรรมการบริหารการวิจัย</a:t>
            </a:r>
            <a:br>
              <a:rPr lang="en-US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lang="th-TH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ด้านสังคมศาสตร์และมนุษยศาสตร์</a:t>
            </a:r>
            <a:endParaRPr lang="en-US" sz="1350" b="1" kern="1200" dirty="0">
              <a:solidFill>
                <a:prstClr val="black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F3AD27-5C8E-4B91-9D32-F2742A33A430}"/>
              </a:ext>
            </a:extLst>
          </p:cNvPr>
          <p:cNvSpPr/>
          <p:nvPr/>
        </p:nvSpPr>
        <p:spPr>
          <a:xfrm>
            <a:off x="390728" y="887759"/>
            <a:ext cx="2687896" cy="1962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9779" indent="-129779" defTabSz="685800">
              <a:buClrTx/>
              <a:buFont typeface="Arial" panose="020B0604020202020204" pitchFamily="34" charset="0"/>
              <a:buChar char="•"/>
            </a:pPr>
            <a:r>
              <a:rPr lang="th-TH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วางแผนอนาคต</a:t>
            </a:r>
          </a:p>
          <a:p>
            <a:pPr marL="129779" indent="-129779" defTabSz="685800">
              <a:buClrTx/>
              <a:buFont typeface="Arial" panose="020B0604020202020204" pitchFamily="34" charset="0"/>
              <a:buChar char="•"/>
            </a:pPr>
            <a:r>
              <a:rPr lang="th-TH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จัดทำยุทธศาสตร์การพัฒนากำลังคน </a:t>
            </a:r>
          </a:p>
          <a:p>
            <a:pPr marL="129779" indent="-129779" defTabSz="685800">
              <a:buClrTx/>
              <a:buFont typeface="Arial" panose="020B0604020202020204" pitchFamily="34" charset="0"/>
              <a:buChar char="•"/>
            </a:pPr>
            <a:r>
              <a:rPr lang="th-TH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จัดทำยุทธศาสตร์การวิจัยและนวัตกรรม</a:t>
            </a:r>
          </a:p>
          <a:p>
            <a:pPr marL="129779" indent="-129779" defTabSz="685800">
              <a:buClrTx/>
              <a:buFont typeface="Arial" panose="020B0604020202020204" pitchFamily="34" charset="0"/>
              <a:buChar char="•"/>
            </a:pPr>
            <a:r>
              <a:rPr lang="th-TH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จัดสรรทุนวิจัยและนวัตกรรม</a:t>
            </a:r>
          </a:p>
          <a:p>
            <a:pPr marL="129779" indent="-129779" defTabSz="685800">
              <a:buClrTx/>
              <a:buFont typeface="Arial" panose="020B0604020202020204" pitchFamily="34" charset="0"/>
              <a:buChar char="•"/>
            </a:pPr>
            <a:r>
              <a:rPr lang="th-TH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พัฒนากฎระเบียบที่เอื้อประโยชน์</a:t>
            </a:r>
          </a:p>
          <a:p>
            <a:pPr marL="129779" indent="-129779" defTabSz="685800">
              <a:buClrTx/>
              <a:buFont typeface="Arial" panose="020B0604020202020204" pitchFamily="34" charset="0"/>
              <a:buChar char="•"/>
            </a:pPr>
            <a:r>
              <a:rPr lang="th-TH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สร้างวัฒนธรรมวิทยาศาสตร์และการใช้ความรู้</a:t>
            </a:r>
          </a:p>
          <a:p>
            <a:pPr marL="129779" indent="-129779" defTabSz="685800">
              <a:buClrTx/>
              <a:buFont typeface="Arial" panose="020B0604020202020204" pitchFamily="34" charset="0"/>
              <a:buChar char="•"/>
            </a:pPr>
            <a:r>
              <a:rPr lang="th-TH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ติดตามกำกับทิศทางการปฏิรูปการวิจัยและ                  พัฒนากำลังคนผ่านคณะกรรมการ</a:t>
            </a:r>
          </a:p>
          <a:p>
            <a:pPr marL="129779" indent="-129779" defTabSz="685800">
              <a:buClrTx/>
              <a:buFont typeface="Arial" panose="020B0604020202020204" pitchFamily="34" charset="0"/>
              <a:buChar char="•"/>
            </a:pPr>
            <a:r>
              <a:rPr lang="th-TH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บริหารงานกลาง</a:t>
            </a:r>
            <a:endParaRPr lang="en-US" sz="1350" b="1" kern="1200" dirty="0">
              <a:solidFill>
                <a:prstClr val="black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F32ACD-E2CB-4416-8DC7-BC802D51E6B9}"/>
              </a:ext>
            </a:extLst>
          </p:cNvPr>
          <p:cNvSpPr/>
          <p:nvPr/>
        </p:nvSpPr>
        <p:spPr>
          <a:xfrm>
            <a:off x="6438974" y="2930970"/>
            <a:ext cx="23140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9779" indent="-129779" defTabSz="685800">
              <a:buClrTx/>
              <a:buFont typeface="Arial" panose="020B0604020202020204" pitchFamily="34" charset="0"/>
              <a:buChar char="•"/>
            </a:pPr>
            <a:r>
              <a:rPr lang="th-TH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การวิจัยพื้นฐานเกี่ยวกับมนุษย์และสังคม</a:t>
            </a:r>
          </a:p>
          <a:p>
            <a:pPr marL="129779" indent="-129779" defTabSz="685800">
              <a:buClrTx/>
              <a:buFont typeface="Arial" panose="020B0604020202020204" pitchFamily="34" charset="0"/>
              <a:buChar char="•"/>
            </a:pPr>
            <a:r>
              <a:rPr lang="th-TH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การวิจัยเชิงนโยบายและระบบ</a:t>
            </a:r>
          </a:p>
          <a:p>
            <a:pPr marL="129779" indent="-129779" defTabSz="685800">
              <a:buClrTx/>
              <a:buFont typeface="Arial" panose="020B0604020202020204" pitchFamily="34" charset="0"/>
              <a:buChar char="•"/>
            </a:pPr>
            <a:r>
              <a:rPr lang="th-TH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การวิจัยเพื่อใช้ประโยชน์เชิงพื้นที่ ท้องถิ่นและชุมชน</a:t>
            </a:r>
          </a:p>
          <a:p>
            <a:pPr marL="129779" indent="-129779" defTabSz="685800">
              <a:buClrTx/>
              <a:buFont typeface="Arial" panose="020B0604020202020204" pitchFamily="34" charset="0"/>
              <a:buChar char="•"/>
            </a:pPr>
            <a:r>
              <a:rPr lang="th-TH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การสังเคราะห์ความรู้เพื่อเสนอแนะนโยบายและนวัตกรรมสังคม</a:t>
            </a:r>
          </a:p>
          <a:p>
            <a:pPr marL="129779" indent="-129779" defTabSz="685800">
              <a:buClrTx/>
              <a:buFont typeface="Arial" panose="020B0604020202020204" pitchFamily="34" charset="0"/>
              <a:buChar char="•"/>
            </a:pPr>
            <a:r>
              <a:rPr lang="th-TH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การเชื่อมโยงความรู้กับการเรียนรู้ของสังคมและการพัฒนาเชิงระบบและพื้นที่</a:t>
            </a:r>
            <a:endParaRPr lang="en-US" sz="1350" b="1" kern="1200" dirty="0">
              <a:solidFill>
                <a:prstClr val="black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2F4A16-97EF-4EE5-9514-7CB827988017}"/>
              </a:ext>
            </a:extLst>
          </p:cNvPr>
          <p:cNvSpPr/>
          <p:nvPr/>
        </p:nvSpPr>
        <p:spPr>
          <a:xfrm>
            <a:off x="367940" y="3007027"/>
            <a:ext cx="27412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9779" indent="-129779" defTabSz="685800">
              <a:buClrTx/>
              <a:buFont typeface="Arial" panose="020B0604020202020204" pitchFamily="34" charset="0"/>
              <a:buChar char="•"/>
            </a:pPr>
            <a:r>
              <a:rPr lang="th-TH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การกำกับดูแลมหาวิทยาลัยของรัฐและเอกชน</a:t>
            </a:r>
          </a:p>
          <a:p>
            <a:pPr defTabSz="685800">
              <a:buClrTx/>
            </a:pPr>
            <a:r>
              <a:rPr lang="th-TH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</a:t>
            </a:r>
            <a:r>
              <a:rPr lang="en-US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</a:t>
            </a:r>
            <a:r>
              <a:rPr lang="th-TH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มาตรฐานการศึกษา </a:t>
            </a:r>
          </a:p>
          <a:p>
            <a:pPr defTabSz="685800">
              <a:buClrTx/>
            </a:pPr>
            <a:r>
              <a:rPr lang="en-US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- </a:t>
            </a:r>
            <a:r>
              <a:rPr lang="th-TH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การจัดสรรงบประมาณ</a:t>
            </a:r>
          </a:p>
          <a:p>
            <a:pPr defTabSz="685800">
              <a:buClrTx/>
            </a:pPr>
            <a:r>
              <a:rPr lang="en-US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- </a:t>
            </a:r>
            <a:r>
              <a:rPr lang="th-TH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ระบบการบริหารบุคลากรในมหาวิทยาลัย</a:t>
            </a:r>
          </a:p>
          <a:p>
            <a:pPr defTabSz="685800">
              <a:buClrTx/>
            </a:pPr>
            <a:r>
              <a:rPr lang="en-US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- </a:t>
            </a:r>
            <a:r>
              <a:rPr lang="th-TH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ระบบการสอบและการประเมินผล</a:t>
            </a:r>
          </a:p>
          <a:p>
            <a:pPr defTabSz="685800">
              <a:buClrTx/>
            </a:pPr>
            <a:r>
              <a:rPr lang="en-US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- </a:t>
            </a:r>
            <a:r>
              <a:rPr lang="th-TH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ระบบการรับรองคุณภาพการศึกษา</a:t>
            </a:r>
          </a:p>
          <a:p>
            <a:pPr marL="129779" indent="-129779" defTabSz="685800">
              <a:buClrTx/>
              <a:buFont typeface="Arial" panose="020B0604020202020204" pitchFamily="34" charset="0"/>
              <a:buChar char="•"/>
            </a:pPr>
            <a:r>
              <a:rPr lang="th-TH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เครือข่ายและความร่วมมือระหว่างมหาวิทยาลัย </a:t>
            </a:r>
            <a:br>
              <a:rPr lang="th-TH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lang="th-TH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ใน-ต่างประเทศ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8C834EC-3DD4-4733-8A2C-8F8E638920DE}"/>
              </a:ext>
            </a:extLst>
          </p:cNvPr>
          <p:cNvGrpSpPr/>
          <p:nvPr/>
        </p:nvGrpSpPr>
        <p:grpSpPr>
          <a:xfrm>
            <a:off x="367941" y="22821"/>
            <a:ext cx="7439986" cy="502801"/>
            <a:chOff x="3420161" y="-317051"/>
            <a:chExt cx="5807739" cy="61386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7F36FA4-CC82-4F11-AFAA-D2118E7A5F3A}"/>
                </a:ext>
              </a:extLst>
            </p:cNvPr>
            <p:cNvSpPr/>
            <p:nvPr/>
          </p:nvSpPr>
          <p:spPr>
            <a:xfrm>
              <a:off x="3639373" y="-317051"/>
              <a:ext cx="5369316" cy="588435"/>
            </a:xfrm>
            <a:prstGeom prst="rect">
              <a:avLst/>
            </a:prstGeom>
            <a:solidFill>
              <a:srgbClr val="C7D9E3"/>
            </a:solidFill>
            <a:ln w="381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20E81CD-F765-4BB1-851B-C3C1C92B2026}"/>
                </a:ext>
              </a:extLst>
            </p:cNvPr>
            <p:cNvSpPr/>
            <p:nvPr/>
          </p:nvSpPr>
          <p:spPr>
            <a:xfrm>
              <a:off x="3420161" y="-291617"/>
              <a:ext cx="5807739" cy="588435"/>
            </a:xfrm>
            <a:prstGeom prst="rect">
              <a:avLst/>
            </a:prstGeom>
            <a:ln w="381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</a:pPr>
              <a:r>
                <a:rPr lang="th-TH" sz="2100" b="1" kern="1200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คณะกรรมการนโยบายการอุดมศึกษา วิทยาศาสตร์ วิจัย และนวัตกรรมแห่งชาติ</a:t>
              </a:r>
              <a:endParaRPr lang="en-GB" sz="2100" b="1" kern="1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22" name="Arrow: Down 49">
            <a:extLst>
              <a:ext uri="{FF2B5EF4-FFF2-40B4-BE49-F238E27FC236}">
                <a16:creationId xmlns:a16="http://schemas.microsoft.com/office/drawing/2014/main" id="{2C04C210-2FCE-4BA7-818F-35F832BA1FB0}"/>
              </a:ext>
            </a:extLst>
          </p:cNvPr>
          <p:cNvSpPr/>
          <p:nvPr/>
        </p:nvSpPr>
        <p:spPr>
          <a:xfrm>
            <a:off x="4095919" y="452458"/>
            <a:ext cx="927278" cy="441326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A7CDED-1BF9-4856-A5FC-E3AAF09ABDE1}"/>
              </a:ext>
            </a:extLst>
          </p:cNvPr>
          <p:cNvSpPr txBox="1"/>
          <p:nvPr/>
        </p:nvSpPr>
        <p:spPr>
          <a:xfrm>
            <a:off x="3931102" y="486187"/>
            <a:ext cx="125399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th-TH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นโยบาย</a:t>
            </a:r>
          </a:p>
        </p:txBody>
      </p:sp>
      <p:sp>
        <p:nvSpPr>
          <p:cNvPr id="24" name="Text Box 46">
            <a:extLst>
              <a:ext uri="{FF2B5EF4-FFF2-40B4-BE49-F238E27FC236}">
                <a16:creationId xmlns:a16="http://schemas.microsoft.com/office/drawing/2014/main" id="{406D2FB9-573F-4F85-8ABA-AED4329E8C03}"/>
              </a:ext>
            </a:extLst>
          </p:cNvPr>
          <p:cNvSpPr txBox="1"/>
          <p:nvPr/>
        </p:nvSpPr>
        <p:spPr>
          <a:xfrm>
            <a:off x="7596023" y="5040"/>
            <a:ext cx="1129333" cy="56766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lnSpc>
                <a:spcPct val="107000"/>
              </a:lnSpc>
              <a:buClrTx/>
            </a:pPr>
            <a:r>
              <a:rPr lang="th-TH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นรม. ประธาน </a:t>
            </a:r>
          </a:p>
          <a:p>
            <a:pPr defTabSz="685800">
              <a:lnSpc>
                <a:spcPct val="107000"/>
              </a:lnSpc>
              <a:buClrTx/>
            </a:pPr>
            <a:r>
              <a:rPr lang="th-TH" sz="135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รมต. รองประธาน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A18DEA00-9B69-4ECB-AE12-3A988B29B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4CD49-B016-4A5B-8189-187F09BFBC3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68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/>
          <p:cNvSpPr/>
          <p:nvPr/>
        </p:nvSpPr>
        <p:spPr>
          <a:xfrm>
            <a:off x="20977" y="109480"/>
            <a:ext cx="8291129" cy="6023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h-TH" sz="4039" b="1" dirty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	โครงสร้างกระทรวง</a:t>
            </a:r>
          </a:p>
        </p:txBody>
      </p:sp>
      <p:grpSp>
        <p:nvGrpSpPr>
          <p:cNvPr id="3" name="Group 132"/>
          <p:cNvGrpSpPr/>
          <p:nvPr/>
        </p:nvGrpSpPr>
        <p:grpSpPr>
          <a:xfrm>
            <a:off x="134885" y="4197043"/>
            <a:ext cx="1339496" cy="900443"/>
            <a:chOff x="10539869" y="1552818"/>
            <a:chExt cx="1794227" cy="1244896"/>
          </a:xfrm>
        </p:grpSpPr>
        <p:sp>
          <p:nvSpPr>
            <p:cNvPr id="134" name="Text Box 10"/>
            <p:cNvSpPr txBox="1">
              <a:spLocks noChangeArrowheads="1"/>
            </p:cNvSpPr>
            <p:nvPr/>
          </p:nvSpPr>
          <p:spPr bwMode="auto">
            <a:xfrm>
              <a:off x="10794665" y="1552818"/>
              <a:ext cx="1295400" cy="382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th-TH" sz="1197" b="1" dirty="0">
                  <a:latin typeface="TH SarabunPSK" panose="020B0500040200020003" pitchFamily="34" charset="-34"/>
                  <a:ea typeface="Tahoma" panose="020B0604030504040204" pitchFamily="34" charset="0"/>
                  <a:cs typeface="TH SarabunPSK" pitchFamily="34" charset="-34"/>
                </a:rPr>
                <a:t>ส่วนราชการ</a:t>
              </a:r>
            </a:p>
          </p:txBody>
        </p:sp>
        <p:sp>
          <p:nvSpPr>
            <p:cNvPr id="135" name="Text Box 12"/>
            <p:cNvSpPr txBox="1">
              <a:spLocks noChangeArrowheads="1"/>
            </p:cNvSpPr>
            <p:nvPr/>
          </p:nvSpPr>
          <p:spPr bwMode="auto">
            <a:xfrm>
              <a:off x="10768980" y="2415372"/>
              <a:ext cx="990600" cy="382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th-TH" sz="1197" b="1" dirty="0">
                  <a:latin typeface="TH SarabunPSK" panose="020B0500040200020003" pitchFamily="34" charset="-34"/>
                  <a:ea typeface="Tahoma" panose="020B0604030504040204" pitchFamily="34" charset="0"/>
                  <a:cs typeface="TH SarabunPSK" pitchFamily="34" charset="-34"/>
                </a:rPr>
                <a:t>รัฐวิสาหกิจ</a:t>
              </a:r>
            </a:p>
          </p:txBody>
        </p:sp>
        <p:sp>
          <p:nvSpPr>
            <p:cNvPr id="136" name="Text Box 14"/>
            <p:cNvSpPr txBox="1">
              <a:spLocks noChangeArrowheads="1"/>
            </p:cNvSpPr>
            <p:nvPr/>
          </p:nvSpPr>
          <p:spPr bwMode="auto">
            <a:xfrm>
              <a:off x="10794665" y="1856299"/>
              <a:ext cx="1447800" cy="357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</a:pPr>
              <a:r>
                <a:rPr lang="th-TH" sz="1197" b="1" dirty="0">
                  <a:latin typeface="TH SarabunPSK" panose="020B0500040200020003" pitchFamily="34" charset="-34"/>
                  <a:ea typeface="Tahoma" panose="020B0604030504040204" pitchFamily="34" charset="0"/>
                  <a:cs typeface="TH SarabunPSK" pitchFamily="34" charset="-34"/>
                </a:rPr>
                <a:t>หน่วยงานในกำกับ</a:t>
              </a:r>
            </a:p>
          </p:txBody>
        </p:sp>
        <p:sp>
          <p:nvSpPr>
            <p:cNvPr id="137" name="Text Box 16"/>
            <p:cNvSpPr txBox="1">
              <a:spLocks noChangeArrowheads="1"/>
            </p:cNvSpPr>
            <p:nvPr/>
          </p:nvSpPr>
          <p:spPr bwMode="auto">
            <a:xfrm>
              <a:off x="10794221" y="2134780"/>
              <a:ext cx="1539875" cy="382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th-TH" sz="1197" b="1" dirty="0">
                  <a:latin typeface="TH SarabunPSK" panose="020B0500040200020003" pitchFamily="34" charset="-34"/>
                  <a:ea typeface="Tahoma" panose="020B0604030504040204" pitchFamily="34" charset="0"/>
                  <a:cs typeface="TH SarabunPSK" pitchFamily="34" charset="-34"/>
                </a:rPr>
                <a:t>องค์การมหาชน</a:t>
              </a:r>
            </a:p>
          </p:txBody>
        </p:sp>
        <p:sp>
          <p:nvSpPr>
            <p:cNvPr id="138" name="Hexagon 137"/>
            <p:cNvSpPr/>
            <p:nvPr/>
          </p:nvSpPr>
          <p:spPr>
            <a:xfrm>
              <a:off x="10541165" y="1607086"/>
              <a:ext cx="277985" cy="239642"/>
            </a:xfrm>
            <a:prstGeom prst="hexagon">
              <a:avLst/>
            </a:prstGeom>
            <a:solidFill>
              <a:srgbClr val="BCE11F"/>
            </a:solidFill>
            <a:ln w="3810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197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4</a:t>
              </a:r>
              <a:endParaRPr lang="en-GB" sz="1197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39" name="Hexagon 138"/>
            <p:cNvSpPr/>
            <p:nvPr/>
          </p:nvSpPr>
          <p:spPr>
            <a:xfrm>
              <a:off x="10541165" y="1896872"/>
              <a:ext cx="277985" cy="239642"/>
            </a:xfrm>
            <a:prstGeom prst="hexagon">
              <a:avLst/>
            </a:prstGeom>
            <a:solidFill>
              <a:srgbClr val="D53651"/>
            </a:solidFill>
            <a:ln w="3810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197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</a:t>
              </a:r>
              <a:endParaRPr lang="en-GB" sz="1197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44" name="Hexagon 143"/>
            <p:cNvSpPr/>
            <p:nvPr/>
          </p:nvSpPr>
          <p:spPr>
            <a:xfrm>
              <a:off x="10539869" y="2195324"/>
              <a:ext cx="277985" cy="239642"/>
            </a:xfrm>
            <a:prstGeom prst="hexagon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197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7</a:t>
              </a:r>
              <a:endParaRPr lang="en-GB" sz="1197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45" name="Hexagon 144"/>
            <p:cNvSpPr/>
            <p:nvPr/>
          </p:nvSpPr>
          <p:spPr>
            <a:xfrm>
              <a:off x="10539869" y="2485111"/>
              <a:ext cx="277985" cy="239642"/>
            </a:xfrm>
            <a:prstGeom prst="hexagon">
              <a:avLst/>
            </a:prstGeom>
            <a:solidFill>
              <a:srgbClr val="BC7ED8"/>
            </a:solidFill>
            <a:ln w="3810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197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</a:t>
              </a:r>
              <a:endParaRPr lang="en-GB" sz="1197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172" name="Picture 17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61" y="2161147"/>
            <a:ext cx="1259678" cy="126548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48" name="Rectangle 147"/>
          <p:cNvSpPr/>
          <p:nvPr/>
        </p:nvSpPr>
        <p:spPr>
          <a:xfrm>
            <a:off x="3251690" y="968848"/>
            <a:ext cx="1220216" cy="26366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346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1) </a:t>
            </a:r>
            <a:r>
              <a:rPr lang="th-TH" sz="1346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สำนักงานรัฐมนตรี 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351024" y="1502790"/>
            <a:ext cx="1472394" cy="24814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70000"/>
              </a:lnSpc>
              <a:defRPr/>
            </a:pPr>
            <a:r>
              <a:rPr lang="en-US" sz="1346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3) </a:t>
            </a:r>
            <a:r>
              <a:rPr lang="th-TH" sz="1346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กรมวิทยาศาสตร์บริการ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977018" y="2197381"/>
            <a:ext cx="1767239" cy="24814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70000"/>
              </a:lnSpc>
              <a:defRPr/>
            </a:pPr>
            <a:r>
              <a:rPr lang="en-US" sz="1346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4) </a:t>
            </a:r>
            <a:r>
              <a:rPr lang="th-TH" sz="1346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สำนักงานปรมาณูเพื่อสันติ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1097520" y="961093"/>
            <a:ext cx="1492375" cy="26366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sz="1346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2) </a:t>
            </a:r>
            <a:r>
              <a:rPr lang="th-TH" sz="1346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สำนักงานปลัดกระทรวง</a:t>
            </a:r>
            <a:endParaRPr lang="en-US" sz="1346" b="1" dirty="0"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1633346" y="4411901"/>
            <a:ext cx="2177366" cy="465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0" hangingPunct="0">
              <a:lnSpc>
                <a:spcPct val="90000"/>
              </a:lnSpc>
              <a:defRPr/>
            </a:pPr>
            <a:r>
              <a:rPr lang="en-US" sz="1346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8) </a:t>
            </a:r>
            <a:r>
              <a:rPr lang="th-TH" sz="1346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สำนักงานพัฒนาเทคโนโลยีอวกาศและ</a:t>
            </a:r>
          </a:p>
          <a:p>
            <a:pPr algn="r" eaLnBrk="0" hangingPunct="0">
              <a:lnSpc>
                <a:spcPct val="90000"/>
              </a:lnSpc>
              <a:defRPr/>
            </a:pPr>
            <a:r>
              <a:rPr lang="th-TH" sz="1346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ภูมิสารสนเทศ (องค์การมหาชน)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5907752" y="2464890"/>
            <a:ext cx="3073196" cy="248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lnSpc>
                <a:spcPct val="70000"/>
              </a:lnSpc>
              <a:defRPr/>
            </a:pPr>
            <a:r>
              <a:rPr lang="th-TH" sz="1346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1</a:t>
            </a:r>
            <a:r>
              <a:rPr lang="en-US" sz="1346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4) </a:t>
            </a:r>
            <a:r>
              <a:rPr lang="th-TH" sz="1346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สถาบันเทคโนโลยีนิวเคลียร์แห่งชาติ (องค์การมหาชน)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3360499" y="4894011"/>
            <a:ext cx="2974694" cy="248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lnSpc>
                <a:spcPct val="70000"/>
              </a:lnSpc>
              <a:defRPr/>
            </a:pPr>
            <a:r>
              <a:rPr lang="en-US" sz="1346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9) </a:t>
            </a:r>
            <a:r>
              <a:rPr lang="th-TH" sz="1346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สถาบันวิจัยดาราศาสตร์แห่งชาติ (องค์การมหาชน) 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6816064" y="2945761"/>
            <a:ext cx="1810352" cy="429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en-US" sz="1346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13) </a:t>
            </a:r>
            <a:r>
              <a:rPr lang="th-TH" sz="1346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สำนักงานนวัตกรรมแห่งชาติ</a:t>
            </a:r>
            <a:br>
              <a:rPr lang="th-TH" sz="1346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</a:br>
            <a:r>
              <a:rPr lang="th-TH" sz="1346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    (องค์การมหาชน)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6753703" y="4089039"/>
            <a:ext cx="2326868" cy="429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en-US" sz="1346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11) </a:t>
            </a:r>
            <a:r>
              <a:rPr lang="th-TH" sz="1346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ศูนย์ความเป็นเลิศด้านชีววิทยาศาสตร์ </a:t>
            </a:r>
          </a:p>
          <a:p>
            <a:pPr eaLnBrk="0" hangingPunct="0">
              <a:lnSpc>
                <a:spcPct val="80000"/>
              </a:lnSpc>
              <a:defRPr/>
            </a:pPr>
            <a:r>
              <a:rPr lang="th-TH" sz="1346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    (องค์การมหาชน)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5822522" y="4634447"/>
            <a:ext cx="2752530" cy="263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sz="1346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10) </a:t>
            </a:r>
            <a:r>
              <a:rPr lang="th-TH" sz="1346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สถาบันวิจัยแสง</a:t>
            </a:r>
            <a:r>
              <a:rPr lang="th-TH" sz="1346" b="1" dirty="0" err="1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ซินโครต</a:t>
            </a:r>
            <a:r>
              <a:rPr lang="th-TH" sz="1346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รอน (องค์การมหาชน)</a:t>
            </a:r>
          </a:p>
        </p:txBody>
      </p:sp>
      <p:sp>
        <p:nvSpPr>
          <p:cNvPr id="161" name="Rectangle 160"/>
          <p:cNvSpPr/>
          <p:nvPr/>
        </p:nvSpPr>
        <p:spPr>
          <a:xfrm>
            <a:off x="5838517" y="1835365"/>
            <a:ext cx="2897423" cy="465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346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15) </a:t>
            </a:r>
            <a:r>
              <a:rPr lang="th-TH" sz="1346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สถาบันวิจัยวิทยาศาสตร์และเทคโนโลยีแห่งประเทศไทย</a:t>
            </a:r>
          </a:p>
        </p:txBody>
      </p:sp>
      <p:sp>
        <p:nvSpPr>
          <p:cNvPr id="162" name="Rectangle 161"/>
          <p:cNvSpPr/>
          <p:nvPr/>
        </p:nvSpPr>
        <p:spPr>
          <a:xfrm>
            <a:off x="6655773" y="1235998"/>
            <a:ext cx="2297494" cy="24814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70000"/>
              </a:lnSpc>
              <a:defRPr/>
            </a:pPr>
            <a:r>
              <a:rPr lang="en-US" sz="1346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16) </a:t>
            </a:r>
            <a:r>
              <a:rPr lang="th-TH" sz="1346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องค์การพิพิธภัณฑ์วิทยาศาสตร์แห่งชาติ</a:t>
            </a:r>
          </a:p>
        </p:txBody>
      </p:sp>
      <p:sp>
        <p:nvSpPr>
          <p:cNvPr id="147" name="Rectangle 34"/>
          <p:cNvSpPr/>
          <p:nvPr/>
        </p:nvSpPr>
        <p:spPr>
          <a:xfrm>
            <a:off x="2728000" y="1500437"/>
            <a:ext cx="3333750" cy="2820255"/>
          </a:xfrm>
          <a:prstGeom prst="hexagon">
            <a:avLst/>
          </a:prstGeom>
          <a:noFill/>
          <a:ln w="38100"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46"/>
          </a:p>
        </p:txBody>
      </p:sp>
      <p:sp>
        <p:nvSpPr>
          <p:cNvPr id="160" name="Rectangle 34"/>
          <p:cNvSpPr/>
          <p:nvPr/>
        </p:nvSpPr>
        <p:spPr>
          <a:xfrm>
            <a:off x="2829746" y="1602020"/>
            <a:ext cx="3115118" cy="2606517"/>
          </a:xfrm>
          <a:prstGeom prst="hexagon">
            <a:avLst/>
          </a:prstGeom>
          <a:noFill/>
          <a:ln w="76200"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46" dirty="0"/>
          </a:p>
        </p:txBody>
      </p:sp>
      <p:sp>
        <p:nvSpPr>
          <p:cNvPr id="132" name="Hexagon 131"/>
          <p:cNvSpPr/>
          <p:nvPr/>
        </p:nvSpPr>
        <p:spPr>
          <a:xfrm>
            <a:off x="4999498" y="1411062"/>
            <a:ext cx="848033" cy="734434"/>
          </a:xfrm>
          <a:prstGeom prst="hexagon">
            <a:avLst/>
          </a:prstGeom>
          <a:solidFill>
            <a:schemeClr val="bg1"/>
          </a:solidFill>
          <a:ln w="38100">
            <a:solidFill>
              <a:srgbClr val="BC7ED8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46">
              <a:solidFill>
                <a:srgbClr val="80C2C4"/>
              </a:solidFill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879" y="1583890"/>
            <a:ext cx="463199" cy="432759"/>
          </a:xfrm>
          <a:prstGeom prst="rect">
            <a:avLst/>
          </a:prstGeom>
        </p:spPr>
      </p:pic>
      <p:sp>
        <p:nvSpPr>
          <p:cNvPr id="127" name="Hexagon 126"/>
          <p:cNvSpPr/>
          <p:nvPr/>
        </p:nvSpPr>
        <p:spPr>
          <a:xfrm>
            <a:off x="5725738" y="980137"/>
            <a:ext cx="848033" cy="734434"/>
          </a:xfrm>
          <a:prstGeom prst="hexagon">
            <a:avLst/>
          </a:prstGeom>
          <a:solidFill>
            <a:schemeClr val="bg1"/>
          </a:solidFill>
          <a:ln w="38100">
            <a:solidFill>
              <a:srgbClr val="BC7ED8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46">
              <a:solidFill>
                <a:srgbClr val="80C2C4"/>
              </a:solidFill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188" y="1093206"/>
            <a:ext cx="820996" cy="494868"/>
          </a:xfrm>
          <a:prstGeom prst="rect">
            <a:avLst/>
          </a:prstGeom>
        </p:spPr>
      </p:pic>
      <p:grpSp>
        <p:nvGrpSpPr>
          <p:cNvPr id="4" name="Group 106"/>
          <p:cNvGrpSpPr/>
          <p:nvPr/>
        </p:nvGrpSpPr>
        <p:grpSpPr>
          <a:xfrm>
            <a:off x="5313648" y="2527513"/>
            <a:ext cx="802550" cy="695041"/>
            <a:chOff x="7228076" y="4123506"/>
            <a:chExt cx="1098198" cy="946721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2" name="Hexagon 141"/>
            <p:cNvSpPr/>
            <p:nvPr/>
          </p:nvSpPr>
          <p:spPr>
            <a:xfrm>
              <a:off x="7228076" y="4123506"/>
              <a:ext cx="1098198" cy="946721"/>
            </a:xfrm>
            <a:prstGeom prst="hexagon">
              <a:avLst/>
            </a:prstGeom>
            <a:grpFill/>
            <a:ln w="38100">
              <a:solidFill>
                <a:schemeClr val="accent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46">
                <a:solidFill>
                  <a:srgbClr val="003399"/>
                </a:solidFill>
              </a:endParaRPr>
            </a:p>
          </p:txBody>
        </p:sp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7688" y="4361947"/>
              <a:ext cx="764778" cy="481466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5" name="Group 8"/>
          <p:cNvGrpSpPr/>
          <p:nvPr/>
        </p:nvGrpSpPr>
        <p:grpSpPr>
          <a:xfrm>
            <a:off x="3844216" y="4094402"/>
            <a:ext cx="802550" cy="695041"/>
            <a:chOff x="5255669" y="5417785"/>
            <a:chExt cx="1074998" cy="92672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6" name="Hexagon 105"/>
            <p:cNvSpPr/>
            <p:nvPr/>
          </p:nvSpPr>
          <p:spPr>
            <a:xfrm>
              <a:off x="5255669" y="5417785"/>
              <a:ext cx="1074998" cy="926721"/>
            </a:xfrm>
            <a:prstGeom prst="hexagon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46">
                <a:solidFill>
                  <a:srgbClr val="003399"/>
                </a:solidFill>
              </a:endParaRPr>
            </a:p>
          </p:txBody>
        </p:sp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1250" y="5712681"/>
              <a:ext cx="811855" cy="369358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6" name="Group 109"/>
          <p:cNvGrpSpPr/>
          <p:nvPr/>
        </p:nvGrpSpPr>
        <p:grpSpPr>
          <a:xfrm>
            <a:off x="5979141" y="2902516"/>
            <a:ext cx="802550" cy="695041"/>
            <a:chOff x="8199728" y="4641459"/>
            <a:chExt cx="1098198" cy="946721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0" name="Hexagon 139"/>
            <p:cNvSpPr/>
            <p:nvPr/>
          </p:nvSpPr>
          <p:spPr>
            <a:xfrm>
              <a:off x="8199728" y="4641459"/>
              <a:ext cx="1098198" cy="946721"/>
            </a:xfrm>
            <a:prstGeom prst="hexagon">
              <a:avLst/>
            </a:prstGeom>
            <a:grpFill/>
            <a:ln w="38100">
              <a:solidFill>
                <a:schemeClr val="accent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46">
                <a:solidFill>
                  <a:srgbClr val="003399"/>
                </a:solidFill>
              </a:endParaRPr>
            </a:p>
          </p:txBody>
        </p:sp>
        <p:pic>
          <p:nvPicPr>
            <p:cNvPr id="141" name="Picture 14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6353" y="4869326"/>
              <a:ext cx="794987" cy="362874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7" name="Group 110"/>
          <p:cNvGrpSpPr/>
          <p:nvPr/>
        </p:nvGrpSpPr>
        <p:grpSpPr>
          <a:xfrm>
            <a:off x="5923133" y="3729222"/>
            <a:ext cx="802550" cy="695041"/>
            <a:chOff x="8264655" y="5631470"/>
            <a:chExt cx="1098198" cy="946721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0" name="Hexagon 129"/>
            <p:cNvSpPr/>
            <p:nvPr/>
          </p:nvSpPr>
          <p:spPr>
            <a:xfrm>
              <a:off x="8264655" y="5631470"/>
              <a:ext cx="1098198" cy="946721"/>
            </a:xfrm>
            <a:prstGeom prst="hexagon">
              <a:avLst/>
            </a:prstGeom>
            <a:grpFill/>
            <a:ln w="38100">
              <a:solidFill>
                <a:schemeClr val="accent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46">
                <a:solidFill>
                  <a:srgbClr val="003399"/>
                </a:solidFill>
              </a:endParaRPr>
            </a:p>
          </p:txBody>
        </p:sp>
        <p:pic>
          <p:nvPicPr>
            <p:cNvPr id="131" name="Picture 13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3633" y="6012879"/>
              <a:ext cx="862299" cy="235710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8" name="Group 7"/>
          <p:cNvGrpSpPr/>
          <p:nvPr/>
        </p:nvGrpSpPr>
        <p:grpSpPr>
          <a:xfrm>
            <a:off x="5234687" y="3304846"/>
            <a:ext cx="802550" cy="695041"/>
            <a:chOff x="7092240" y="4421315"/>
            <a:chExt cx="1074998" cy="92672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5" name="Hexagon 104"/>
            <p:cNvSpPr/>
            <p:nvPr/>
          </p:nvSpPr>
          <p:spPr>
            <a:xfrm>
              <a:off x="7092240" y="4421315"/>
              <a:ext cx="1074998" cy="926721"/>
            </a:xfrm>
            <a:prstGeom prst="hexagon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46">
                <a:solidFill>
                  <a:srgbClr val="003399"/>
                </a:solidFill>
              </a:endParaRPr>
            </a:p>
          </p:txBody>
        </p:sp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1452" y="4623982"/>
              <a:ext cx="573359" cy="514885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9" name="Group 116"/>
          <p:cNvGrpSpPr/>
          <p:nvPr/>
        </p:nvGrpSpPr>
        <p:grpSpPr>
          <a:xfrm>
            <a:off x="4546242" y="3724174"/>
            <a:ext cx="802550" cy="695041"/>
            <a:chOff x="6229455" y="5711216"/>
            <a:chExt cx="1098198" cy="946721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8" name="Hexagon 127"/>
            <p:cNvSpPr/>
            <p:nvPr/>
          </p:nvSpPr>
          <p:spPr>
            <a:xfrm>
              <a:off x="6229455" y="5711216"/>
              <a:ext cx="1098198" cy="946721"/>
            </a:xfrm>
            <a:prstGeom prst="hexagon">
              <a:avLst/>
            </a:prstGeom>
            <a:grpFill/>
            <a:ln w="38100">
              <a:solidFill>
                <a:schemeClr val="accent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46">
                <a:solidFill>
                  <a:srgbClr val="003399"/>
                </a:solidFill>
              </a:endParaRPr>
            </a:p>
          </p:txBody>
        </p:sp>
        <p:pic>
          <p:nvPicPr>
            <p:cNvPr id="129" name="Picture 12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3360" y="5849522"/>
              <a:ext cx="630387" cy="700429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10" name="Group 5"/>
          <p:cNvGrpSpPr/>
          <p:nvPr/>
        </p:nvGrpSpPr>
        <p:grpSpPr>
          <a:xfrm>
            <a:off x="5236962" y="4125895"/>
            <a:ext cx="802550" cy="695041"/>
            <a:chOff x="7109448" y="5697081"/>
            <a:chExt cx="1074998" cy="92672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5" name="Hexagon 124"/>
            <p:cNvSpPr/>
            <p:nvPr/>
          </p:nvSpPr>
          <p:spPr>
            <a:xfrm>
              <a:off x="7109448" y="5697081"/>
              <a:ext cx="1074998" cy="926721"/>
            </a:xfrm>
            <a:prstGeom prst="hexagon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46">
                <a:solidFill>
                  <a:srgbClr val="003399"/>
                </a:solidFill>
              </a:endParaRPr>
            </a:p>
          </p:txBody>
        </p:sp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1673" y="5897824"/>
              <a:ext cx="650193" cy="515988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52" name="Rectangle 151"/>
          <p:cNvSpPr/>
          <p:nvPr/>
        </p:nvSpPr>
        <p:spPr>
          <a:xfrm>
            <a:off x="671604" y="2625180"/>
            <a:ext cx="1775571" cy="429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46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5) </a:t>
            </a:r>
            <a:r>
              <a:rPr lang="th-TH" sz="1346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สำนักงานพัฒนาวิทยาศาสตร์</a:t>
            </a:r>
          </a:p>
          <a:p>
            <a:pPr lvl="0" algn="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346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และเทคโนโลยีแห่งชาติ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947476" y="3971140"/>
            <a:ext cx="1703395" cy="29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th-TH" sz="1346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7</a:t>
            </a:r>
            <a:r>
              <a:rPr lang="en-US" sz="1346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) </a:t>
            </a:r>
            <a:r>
              <a:rPr lang="th-TH" sz="1346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สถาบันมาตรวิทยาแห่งชาติ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-22455" y="3172215"/>
            <a:ext cx="1805126" cy="652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0" hangingPunct="0">
              <a:lnSpc>
                <a:spcPct val="90000"/>
              </a:lnSpc>
              <a:defRPr/>
            </a:pPr>
            <a:r>
              <a:rPr lang="th-TH" sz="1346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6</a:t>
            </a:r>
            <a:r>
              <a:rPr lang="en-US" sz="1346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) </a:t>
            </a:r>
            <a:r>
              <a:rPr lang="th-TH" sz="1346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สำนักงานคณะกรรมการ</a:t>
            </a:r>
          </a:p>
          <a:p>
            <a:pPr algn="r" eaLnBrk="0" hangingPunct="0">
              <a:lnSpc>
                <a:spcPct val="90000"/>
              </a:lnSpc>
              <a:defRPr/>
            </a:pPr>
            <a:r>
              <a:rPr lang="th-TH" sz="1346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นโยบายวิทยาศาสตร์ เทคโนโลยี   และนวัตกรรมแห่งชาติ</a:t>
            </a:r>
          </a:p>
        </p:txBody>
      </p:sp>
      <p:sp>
        <p:nvSpPr>
          <p:cNvPr id="123" name="Hexagon 122"/>
          <p:cNvSpPr/>
          <p:nvPr/>
        </p:nvSpPr>
        <p:spPr>
          <a:xfrm>
            <a:off x="2497970" y="3477545"/>
            <a:ext cx="811701" cy="702968"/>
          </a:xfrm>
          <a:prstGeom prst="hexagon">
            <a:avLst/>
          </a:prstGeom>
          <a:solidFill>
            <a:schemeClr val="bg1"/>
          </a:solidFill>
          <a:ln w="38100">
            <a:solidFill>
              <a:srgbClr val="D5365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46">
              <a:solidFill>
                <a:srgbClr val="006600"/>
              </a:solidFill>
            </a:endParaRPr>
          </a:p>
        </p:txBody>
      </p:sp>
      <p:sp>
        <p:nvSpPr>
          <p:cNvPr id="124" name="Hexagon 123"/>
          <p:cNvSpPr/>
          <p:nvPr/>
        </p:nvSpPr>
        <p:spPr>
          <a:xfrm>
            <a:off x="1790542" y="3114469"/>
            <a:ext cx="811701" cy="702968"/>
          </a:xfrm>
          <a:prstGeom prst="hexagon">
            <a:avLst/>
          </a:prstGeom>
          <a:solidFill>
            <a:schemeClr val="bg1"/>
          </a:solidFill>
          <a:ln w="38100">
            <a:solidFill>
              <a:srgbClr val="D5365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46">
              <a:solidFill>
                <a:srgbClr val="006600"/>
              </a:solidFill>
            </a:endParaRPr>
          </a:p>
        </p:txBody>
      </p:sp>
      <p:sp>
        <p:nvSpPr>
          <p:cNvPr id="126" name="Hexagon 125"/>
          <p:cNvSpPr/>
          <p:nvPr/>
        </p:nvSpPr>
        <p:spPr>
          <a:xfrm>
            <a:off x="2478350" y="2705656"/>
            <a:ext cx="811701" cy="702968"/>
          </a:xfrm>
          <a:prstGeom prst="hexagon">
            <a:avLst/>
          </a:prstGeom>
          <a:solidFill>
            <a:schemeClr val="bg1"/>
          </a:solidFill>
          <a:ln w="38100">
            <a:solidFill>
              <a:srgbClr val="D5365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46">
              <a:solidFill>
                <a:srgbClr val="006600"/>
              </a:solidFill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132" y="2949885"/>
            <a:ext cx="622039" cy="204136"/>
          </a:xfrm>
          <a:prstGeom prst="rect">
            <a:avLst/>
          </a:prstGeom>
          <a:grpFill/>
          <a:ln>
            <a:noFill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547" y="3596381"/>
            <a:ext cx="485001" cy="487236"/>
          </a:xfrm>
          <a:prstGeom prst="rect">
            <a:avLst/>
          </a:prstGeom>
          <a:grpFill/>
          <a:ln>
            <a:noFill/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471" y="3219782"/>
            <a:ext cx="331571" cy="4589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1" name="Hexagon 120"/>
          <p:cNvSpPr/>
          <p:nvPr/>
        </p:nvSpPr>
        <p:spPr>
          <a:xfrm>
            <a:off x="2506186" y="1618555"/>
            <a:ext cx="814199" cy="705131"/>
          </a:xfrm>
          <a:prstGeom prst="hexagon">
            <a:avLst/>
          </a:prstGeom>
          <a:solidFill>
            <a:schemeClr val="bg1"/>
          </a:solidFill>
          <a:ln w="38100">
            <a:solidFill>
              <a:srgbClr val="BEE71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46">
              <a:solidFill>
                <a:srgbClr val="F3C73E"/>
              </a:solidFill>
            </a:endParaRPr>
          </a:p>
        </p:txBody>
      </p:sp>
      <p:pic>
        <p:nvPicPr>
          <p:cNvPr id="155" name="Picture 154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12" b="100000" l="212" r="100000">
                        <a14:foregroundMark x1="48941" y1="26271" x2="48517" y2="39831"/>
                        <a14:foregroundMark x1="63136" y1="51907" x2="70975" y2="41949"/>
                        <a14:foregroundMark x1="37712" y1="50000" x2="29449" y2="404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141" y="1699280"/>
            <a:ext cx="511626" cy="513984"/>
          </a:xfrm>
          <a:prstGeom prst="rect">
            <a:avLst/>
          </a:prstGeom>
          <a:ln>
            <a:noFill/>
          </a:ln>
        </p:spPr>
      </p:pic>
      <p:sp>
        <p:nvSpPr>
          <p:cNvPr id="119" name="Hexagon 118"/>
          <p:cNvSpPr/>
          <p:nvPr/>
        </p:nvSpPr>
        <p:spPr>
          <a:xfrm>
            <a:off x="1817378" y="1226002"/>
            <a:ext cx="814199" cy="705131"/>
          </a:xfrm>
          <a:prstGeom prst="hexagon">
            <a:avLst/>
          </a:prstGeom>
          <a:solidFill>
            <a:schemeClr val="bg1"/>
          </a:solidFill>
          <a:ln w="38100">
            <a:solidFill>
              <a:srgbClr val="BEE71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46">
              <a:solidFill>
                <a:srgbClr val="F3C73E"/>
              </a:solidFill>
            </a:endParaRPr>
          </a:p>
        </p:txBody>
      </p:sp>
      <p:pic>
        <p:nvPicPr>
          <p:cNvPr id="156" name="Picture 15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333" y="1317506"/>
            <a:ext cx="520766" cy="522120"/>
          </a:xfrm>
          <a:prstGeom prst="rect">
            <a:avLst/>
          </a:prstGeom>
          <a:ln>
            <a:noFill/>
          </a:ln>
        </p:spPr>
      </p:pic>
      <p:sp>
        <p:nvSpPr>
          <p:cNvPr id="122" name="Hexagon 121"/>
          <p:cNvSpPr/>
          <p:nvPr/>
        </p:nvSpPr>
        <p:spPr>
          <a:xfrm>
            <a:off x="2506186" y="852356"/>
            <a:ext cx="814199" cy="705131"/>
          </a:xfrm>
          <a:prstGeom prst="hexagon">
            <a:avLst/>
          </a:prstGeom>
          <a:solidFill>
            <a:schemeClr val="bg1"/>
          </a:solidFill>
          <a:ln w="38100">
            <a:solidFill>
              <a:srgbClr val="BEE71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46">
              <a:solidFill>
                <a:srgbClr val="F3C73E"/>
              </a:solidFill>
            </a:endParaRPr>
          </a:p>
        </p:txBody>
      </p:sp>
      <p:pic>
        <p:nvPicPr>
          <p:cNvPr id="146" name="Picture 5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141" y="944000"/>
            <a:ext cx="537304" cy="55034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Hexagon 119"/>
          <p:cNvSpPr/>
          <p:nvPr/>
        </p:nvSpPr>
        <p:spPr>
          <a:xfrm>
            <a:off x="3193993" y="1239052"/>
            <a:ext cx="814199" cy="705131"/>
          </a:xfrm>
          <a:prstGeom prst="hexagon">
            <a:avLst/>
          </a:prstGeom>
          <a:solidFill>
            <a:schemeClr val="bg1"/>
          </a:solidFill>
          <a:ln w="38100">
            <a:solidFill>
              <a:srgbClr val="BEE71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46">
              <a:solidFill>
                <a:srgbClr val="F3C73E"/>
              </a:solidFill>
            </a:endParaRPr>
          </a:p>
        </p:txBody>
      </p:sp>
      <p:pic>
        <p:nvPicPr>
          <p:cNvPr id="159" name="Picture 5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495" y="1307259"/>
            <a:ext cx="537304" cy="55034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150" y="3417550"/>
            <a:ext cx="825867" cy="29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346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16 หน่วยงาน</a:t>
            </a:r>
            <a:endParaRPr lang="en-GB" sz="1346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6650208" y="3506967"/>
            <a:ext cx="2516780" cy="42934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346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12) </a:t>
            </a:r>
            <a:r>
              <a:rPr lang="th-TH" sz="1346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สถาบันสารสนเทศทรัพยากรน้ำและการเกษตร</a:t>
            </a:r>
            <a:br>
              <a:rPr lang="en-US" sz="1346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</a:br>
            <a:r>
              <a:rPr lang="th-TH" sz="1346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    (องค์การมหาชน)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B055040-E61C-4380-A711-5F1018E08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34656-346B-402D-A1EB-0D75641ABBA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90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-191714" y="1039411"/>
            <a:ext cx="1316736" cy="125610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  <a:buClrTx/>
              <a:defRPr/>
            </a:pPr>
            <a:r>
              <a:rPr lang="en-US" sz="1245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6793" y="1667461"/>
            <a:ext cx="2481770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th-TH" sz="4950" b="1" kern="1200" dirty="0">
                <a:solidFill>
                  <a:srgbClr val="5B9BD5">
                    <a:lumMod val="75000"/>
                  </a:srgb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กฎหมายหลัก</a:t>
            </a:r>
            <a:endParaRPr lang="en-US" sz="4950" b="1" kern="1200" dirty="0">
              <a:solidFill>
                <a:srgbClr val="5B9BD5">
                  <a:lumMod val="75000"/>
                </a:srgb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649390" y="198733"/>
            <a:ext cx="5250485" cy="983382"/>
          </a:xfrm>
          <a:prstGeom prst="roundRect">
            <a:avLst>
              <a:gd name="adj" fmla="val 11470"/>
            </a:avLst>
          </a:prstGeom>
          <a:solidFill>
            <a:schemeClr val="accent4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defTabSz="685800">
              <a:buClrTx/>
              <a:defRPr/>
            </a:pPr>
            <a:r>
              <a:rPr lang="th-TH" sz="3600" b="1" kern="1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พ.ร.บ. ปรับปรุงกระทรวง ทบวง กรม (ฉบับที่ ..)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649390" y="1291544"/>
            <a:ext cx="5250485" cy="954554"/>
          </a:xfrm>
          <a:prstGeom prst="roundRect">
            <a:avLst>
              <a:gd name="adj" fmla="val 11470"/>
            </a:avLst>
          </a:prstGeom>
          <a:solidFill>
            <a:schemeClr val="accent4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defTabSz="685800">
              <a:buClrTx/>
              <a:defRPr/>
            </a:pPr>
            <a:r>
              <a:rPr lang="th-TH" sz="3600" b="1" kern="1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พ.ร.บ. ระเบียบบริหารราชการกระทรวงฯ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678364" y="2331077"/>
            <a:ext cx="5250485" cy="487448"/>
          </a:xfrm>
          <a:prstGeom prst="roundRect">
            <a:avLst>
              <a:gd name="adj" fmla="val 11470"/>
            </a:avLst>
          </a:prstGeom>
          <a:solidFill>
            <a:schemeClr val="accent4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defTabSz="685800">
              <a:buClrTx/>
              <a:defRPr/>
            </a:pPr>
            <a:r>
              <a:rPr lang="th-TH" sz="3600" b="1" kern="1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พ.ร.บ. การอุดมศึกษา</a:t>
            </a:r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0E8B3D13-53DB-45D0-9E58-C9C1BCF1B7D9}"/>
              </a:ext>
            </a:extLst>
          </p:cNvPr>
          <p:cNvSpPr/>
          <p:nvPr/>
        </p:nvSpPr>
        <p:spPr>
          <a:xfrm>
            <a:off x="3678364" y="2903504"/>
            <a:ext cx="5250485" cy="487448"/>
          </a:xfrm>
          <a:prstGeom prst="roundRect">
            <a:avLst>
              <a:gd name="adj" fmla="val 11470"/>
            </a:avLst>
          </a:prstGeom>
          <a:solidFill>
            <a:schemeClr val="accent4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defTabSz="685800">
              <a:buClrTx/>
              <a:defRPr/>
            </a:pPr>
            <a:r>
              <a:rPr lang="th-TH" sz="3600" b="1" kern="1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พ.ร.บ. การวิจัย</a:t>
            </a:r>
          </a:p>
        </p:txBody>
      </p:sp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CC9DB432-3CA6-42D0-844A-427262A26BDA}"/>
              </a:ext>
            </a:extLst>
          </p:cNvPr>
          <p:cNvSpPr/>
          <p:nvPr/>
        </p:nvSpPr>
        <p:spPr>
          <a:xfrm>
            <a:off x="3653650" y="3475931"/>
            <a:ext cx="5250485" cy="467106"/>
          </a:xfrm>
          <a:prstGeom prst="roundRect">
            <a:avLst>
              <a:gd name="adj" fmla="val 11470"/>
            </a:avLst>
          </a:prstGeom>
          <a:solidFill>
            <a:schemeClr val="accent4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defTabSz="685800">
              <a:buClrTx/>
              <a:defRPr/>
            </a:pPr>
            <a:r>
              <a:rPr lang="th-TH" sz="3600" b="1" kern="1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กฎหมายอื่น ๆ ที่เกี่ยวข้อง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757CBE-5E64-4AC8-A426-670A5B53D242}"/>
              </a:ext>
            </a:extLst>
          </p:cNvPr>
          <p:cNvSpPr txBox="1"/>
          <p:nvPr/>
        </p:nvSpPr>
        <p:spPr>
          <a:xfrm>
            <a:off x="3649391" y="44604"/>
            <a:ext cx="425116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4950" b="1" i="1" kern="1200" dirty="0">
                <a:solidFill>
                  <a:srgbClr val="5B9BD5">
                    <a:lumMod val="75000"/>
                  </a:srgb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  <a:endParaRPr lang="en-GB" sz="4950" b="1" i="1" kern="1200" dirty="0">
              <a:solidFill>
                <a:srgbClr val="5B9BD5">
                  <a:lumMod val="75000"/>
                </a:srgb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44054B-3F0C-49E3-974F-62136B130531}"/>
              </a:ext>
            </a:extLst>
          </p:cNvPr>
          <p:cNvSpPr txBox="1"/>
          <p:nvPr/>
        </p:nvSpPr>
        <p:spPr>
          <a:xfrm>
            <a:off x="3649390" y="1126544"/>
            <a:ext cx="425116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4950" b="1" i="1" kern="1200" dirty="0">
                <a:solidFill>
                  <a:srgbClr val="5B9BD5">
                    <a:lumMod val="75000"/>
                  </a:srgb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  <a:endParaRPr lang="en-GB" sz="4950" b="1" i="1" kern="1200" dirty="0">
              <a:solidFill>
                <a:srgbClr val="5B9BD5">
                  <a:lumMod val="75000"/>
                </a:srgb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01C441-B5A5-451B-B0AC-2417D211A883}"/>
              </a:ext>
            </a:extLst>
          </p:cNvPr>
          <p:cNvSpPr txBox="1"/>
          <p:nvPr/>
        </p:nvSpPr>
        <p:spPr>
          <a:xfrm>
            <a:off x="3658657" y="2113420"/>
            <a:ext cx="425116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4950" b="1" i="1" kern="1200" dirty="0">
                <a:solidFill>
                  <a:srgbClr val="5B9BD5">
                    <a:lumMod val="75000"/>
                  </a:srgb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  <a:endParaRPr lang="en-GB" sz="4950" b="1" i="1" kern="1200" dirty="0">
              <a:solidFill>
                <a:srgbClr val="5B9BD5">
                  <a:lumMod val="75000"/>
                </a:srgb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ADA930-92A1-491D-8E29-CAE3FEBEB919}"/>
              </a:ext>
            </a:extLst>
          </p:cNvPr>
          <p:cNvSpPr txBox="1"/>
          <p:nvPr/>
        </p:nvSpPr>
        <p:spPr>
          <a:xfrm>
            <a:off x="3678364" y="2709078"/>
            <a:ext cx="425116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4950" b="1" i="1" kern="1200" dirty="0">
                <a:solidFill>
                  <a:srgbClr val="5B9BD5">
                    <a:lumMod val="75000"/>
                  </a:srgb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</a:t>
            </a:r>
            <a:endParaRPr lang="en-GB" sz="4950" b="1" i="1" kern="1200" dirty="0">
              <a:solidFill>
                <a:srgbClr val="5B9BD5">
                  <a:lumMod val="75000"/>
                </a:srgb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0C02FB-A0BA-4FD4-A871-7E475D0111B4}"/>
              </a:ext>
            </a:extLst>
          </p:cNvPr>
          <p:cNvSpPr txBox="1"/>
          <p:nvPr/>
        </p:nvSpPr>
        <p:spPr>
          <a:xfrm>
            <a:off x="3678364" y="3339306"/>
            <a:ext cx="511679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4950" b="1" i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...</a:t>
            </a:r>
            <a:endParaRPr lang="en-GB" sz="4950" b="1" i="1" kern="1200" dirty="0">
              <a:solidFill>
                <a:prstClr val="black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964FB5-9284-42A8-95D0-AD2116F66F38}"/>
              </a:ext>
            </a:extLst>
          </p:cNvPr>
          <p:cNvSpPr/>
          <p:nvPr/>
        </p:nvSpPr>
        <p:spPr>
          <a:xfrm>
            <a:off x="0" y="4556574"/>
            <a:ext cx="91365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REGULATORY REFORM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E43B4C1-1F56-4055-86F5-E51EDD0A0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4CD49-B016-4A5B-8189-187F09BFBC37}" type="slidenum">
              <a:rPr lang="en-US" smtClean="0"/>
              <a:t>30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3370F5-4C9C-416C-98CB-5CB8D24E7BEC}"/>
              </a:ext>
            </a:extLst>
          </p:cNvPr>
          <p:cNvSpPr txBox="1"/>
          <p:nvPr/>
        </p:nvSpPr>
        <p:spPr>
          <a:xfrm>
            <a:off x="1177295" y="4097981"/>
            <a:ext cx="67819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ควรต้องเข้าสู่สภานิติบัญญัติแห่งชาติ ในเดือนพฤศจิกายน </a:t>
            </a:r>
            <a:r>
              <a:rPr lang="en-US" sz="3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2561</a:t>
            </a:r>
          </a:p>
        </p:txBody>
      </p:sp>
    </p:spTree>
    <p:extLst>
      <p:ext uri="{BB962C8B-B14F-4D97-AF65-F5344CB8AC3E}">
        <p14:creationId xmlns:p14="http://schemas.microsoft.com/office/powerpoint/2010/main" val="28724039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A1E21C-D699-46DC-A460-29802F98ADFB}"/>
              </a:ext>
            </a:extLst>
          </p:cNvPr>
          <p:cNvSpPr txBox="1"/>
          <p:nvPr/>
        </p:nvSpPr>
        <p:spPr>
          <a:xfrm>
            <a:off x="0" y="4102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th-TH" sz="3600" b="1" kern="1200" dirty="0">
                <a:solidFill>
                  <a:srgbClr val="5B9BD5">
                    <a:lumMod val="75000"/>
                  </a:srgb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สาระสำคัญของร่าง พ.ร.บ. ระเบียบบริหารราชการกระทรวงฯ</a:t>
            </a:r>
            <a:endParaRPr lang="en-US" sz="3600" b="1" kern="1200" dirty="0">
              <a:solidFill>
                <a:srgbClr val="5B9BD5">
                  <a:lumMod val="75000"/>
                </a:srgb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C295F0-FBC5-4D13-BC20-AE5AE25E1044}"/>
              </a:ext>
            </a:extLst>
          </p:cNvPr>
          <p:cNvSpPr txBox="1">
            <a:spLocks/>
          </p:cNvSpPr>
          <p:nvPr/>
        </p:nvSpPr>
        <p:spPr>
          <a:xfrm>
            <a:off x="0" y="483671"/>
            <a:ext cx="1316736" cy="125610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  <a:buClrTx/>
              <a:defRPr/>
            </a:pPr>
            <a:r>
              <a:rPr lang="en-US" sz="1245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 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AAB8F6C-0890-48F0-AFFF-AB4C81CF7582}"/>
              </a:ext>
            </a:extLst>
          </p:cNvPr>
          <p:cNvSpPr txBox="1">
            <a:spLocks/>
          </p:cNvSpPr>
          <p:nvPr/>
        </p:nvSpPr>
        <p:spPr>
          <a:xfrm>
            <a:off x="5036311" y="1546897"/>
            <a:ext cx="1316736" cy="124182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  <a:buClrTx/>
              <a:defRPr/>
            </a:pPr>
            <a:r>
              <a:rPr lang="en-US" sz="1245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C5C807-BFDE-4AEF-AEAA-A3E881B9A69E}"/>
              </a:ext>
            </a:extLst>
          </p:cNvPr>
          <p:cNvSpPr txBox="1"/>
          <p:nvPr/>
        </p:nvSpPr>
        <p:spPr>
          <a:xfrm>
            <a:off x="1164664" y="959574"/>
            <a:ext cx="34355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th-TH" sz="6600" b="1" kern="1200" dirty="0">
                <a:solidFill>
                  <a:srgbClr val="5B9BD5">
                    <a:lumMod val="75000"/>
                  </a:srgb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คณะกรรมการ</a:t>
            </a:r>
            <a:endParaRPr lang="en-US" sz="6600" b="1" kern="1200" dirty="0">
              <a:solidFill>
                <a:srgbClr val="5B9BD5">
                  <a:lumMod val="75000"/>
                </a:srgb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86D4D8-E713-47A9-A3C5-AA8C70391230}"/>
              </a:ext>
            </a:extLst>
          </p:cNvPr>
          <p:cNvSpPr txBox="1"/>
          <p:nvPr/>
        </p:nvSpPr>
        <p:spPr>
          <a:xfrm>
            <a:off x="6304380" y="1958911"/>
            <a:ext cx="18549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th-TH" sz="6600" b="1" kern="1200" dirty="0">
                <a:solidFill>
                  <a:srgbClr val="5B9BD5">
                    <a:lumMod val="75000"/>
                  </a:srgb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กองทุน</a:t>
            </a:r>
            <a:endParaRPr lang="en-US" sz="6600" b="1" kern="1200" dirty="0">
              <a:solidFill>
                <a:srgbClr val="5B9BD5">
                  <a:lumMod val="75000"/>
                </a:srgb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E8AF17-9D0F-4DCD-86E6-83891D547C10}"/>
              </a:ext>
            </a:extLst>
          </p:cNvPr>
          <p:cNvSpPr txBox="1"/>
          <p:nvPr/>
        </p:nvSpPr>
        <p:spPr>
          <a:xfrm>
            <a:off x="278026" y="1818865"/>
            <a:ext cx="60263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ClrTx/>
              <a:buFont typeface="Wingdings" panose="05000000000000000000" pitchFamily="2" charset="2"/>
              <a:buChar char="§"/>
            </a:pPr>
            <a:r>
              <a:rPr lang="th-TH" sz="18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คณะกรรมการนโยบายการอุดมศึกษา วิทยาศาสตร์ วิจัย และนวัตกรรม</a:t>
            </a:r>
            <a:r>
              <a:rPr lang="en-US" sz="18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(Super board) </a:t>
            </a:r>
            <a:endParaRPr lang="th-TH" sz="1800" b="1" kern="1200" dirty="0">
              <a:solidFill>
                <a:prstClr val="black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14313" indent="-214313" defTabSz="685800">
              <a:buClrTx/>
              <a:buFont typeface="Wingdings" panose="05000000000000000000" pitchFamily="2" charset="2"/>
              <a:buChar char="§"/>
            </a:pPr>
            <a:r>
              <a:rPr lang="th-TH" sz="18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คณะกรรมการการอุดมศึกษา</a:t>
            </a:r>
          </a:p>
          <a:p>
            <a:pPr marL="214313" indent="-214313" defTabSz="685800">
              <a:buClrTx/>
              <a:buFont typeface="Wingdings" panose="05000000000000000000" pitchFamily="2" charset="2"/>
              <a:buChar char="§"/>
            </a:pPr>
            <a:r>
              <a:rPr lang="th-TH" sz="18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คณะกรรมการส่งเสริมการวิจัยและนวัตกรรม</a:t>
            </a:r>
            <a:endParaRPr lang="en-US" sz="1800" b="1" kern="1200" dirty="0">
              <a:solidFill>
                <a:prstClr val="black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14313" indent="-214313" defTabSz="685800">
              <a:buClrTx/>
              <a:buFont typeface="Wingdings" panose="05000000000000000000" pitchFamily="2" charset="2"/>
              <a:buChar char="§"/>
            </a:pPr>
            <a:r>
              <a:rPr lang="th-TH" sz="18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คณะกรรมการติดตามประเมินผล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30DCFE-4E70-4496-A6C7-1C552C1AD1E9}"/>
              </a:ext>
            </a:extLst>
          </p:cNvPr>
          <p:cNvSpPr txBox="1"/>
          <p:nvPr/>
        </p:nvSpPr>
        <p:spPr>
          <a:xfrm>
            <a:off x="5374634" y="2908404"/>
            <a:ext cx="3709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ClrTx/>
              <a:buFont typeface="Wingdings" panose="05000000000000000000" pitchFamily="2" charset="2"/>
              <a:buChar char="§"/>
            </a:pPr>
            <a:r>
              <a:rPr lang="th-TH" sz="18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กองทุนพัฒนาการอุดมศึกษา</a:t>
            </a:r>
          </a:p>
          <a:p>
            <a:pPr marL="214313" indent="-214313" defTabSz="685800">
              <a:buClrTx/>
              <a:buFont typeface="Wingdings" panose="05000000000000000000" pitchFamily="2" charset="2"/>
              <a:buChar char="§"/>
            </a:pPr>
            <a:r>
              <a:rPr lang="th-TH" sz="18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กองทุนวิจัยเพื่อพัฒนาสังคมและพื้นที่</a:t>
            </a:r>
          </a:p>
          <a:p>
            <a:pPr marL="214313" indent="-214313" defTabSz="685800">
              <a:buClrTx/>
              <a:buFont typeface="Wingdings" panose="05000000000000000000" pitchFamily="2" charset="2"/>
              <a:buChar char="§"/>
            </a:pPr>
            <a:r>
              <a:rPr lang="th-TH" sz="18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กองทุนวิจัยเพื่อเพิ่มขีดความสามารถในการแข่งขัน</a:t>
            </a:r>
          </a:p>
          <a:p>
            <a:pPr marL="214313" indent="-214313" defTabSz="685800">
              <a:buClrTx/>
              <a:buFont typeface="Wingdings" panose="05000000000000000000" pitchFamily="2" charset="2"/>
              <a:buChar char="§"/>
            </a:pPr>
            <a:r>
              <a:rPr lang="th-TH" sz="18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กองทุนเพื่อพัฒนาองค์ความรู้และนวัตกรรมรายสาขา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47CE490-79F3-4A3E-BE1F-2DC6AEE67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4CD49-B016-4A5B-8189-187F09BFBC3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3021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98DCCE-8F00-452F-A049-C5FC5AE5EDF6}"/>
              </a:ext>
            </a:extLst>
          </p:cNvPr>
          <p:cNvSpPr txBox="1"/>
          <p:nvPr/>
        </p:nvSpPr>
        <p:spPr>
          <a:xfrm>
            <a:off x="0" y="7824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th-TH" sz="36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สาระสำคัญของร่าง พ.ร.บ. การวิจัย พ.ศ. ....</a:t>
            </a:r>
            <a:endParaRPr lang="en-US" sz="3600" b="1" kern="1200" dirty="0">
              <a:solidFill>
                <a:prstClr val="black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4C542E-C07E-4B4B-885F-9F6AE87EB86A}"/>
              </a:ext>
            </a:extLst>
          </p:cNvPr>
          <p:cNvSpPr txBox="1"/>
          <p:nvPr/>
        </p:nvSpPr>
        <p:spPr>
          <a:xfrm>
            <a:off x="299094" y="791375"/>
            <a:ext cx="8712349" cy="3416320"/>
          </a:xfrm>
          <a:prstGeom prst="rect">
            <a:avLst/>
          </a:prstGeom>
          <a:solidFill>
            <a:schemeClr val="accent5">
              <a:lumMod val="20000"/>
              <a:lumOff val="80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defTabSz="685800">
              <a:buClrTx/>
              <a:buFont typeface="Wingdings" panose="05000000000000000000" pitchFamily="2" charset="2"/>
              <a:buChar char="q"/>
            </a:pPr>
            <a:r>
              <a:rPr lang="th-TH" sz="24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เป็นพระราชบัญญัติกลางในการจัดตั้งองค์การวิจัย ซึ่งเป็นหน่วยงานของรัฐ ไม่เป็นส่วนราชการ รัฐวิสาหกิจ เป็นกลุ่มหนึ่งในองค์การมหาชน</a:t>
            </a:r>
            <a:endParaRPr lang="en-US" sz="2400" b="1" kern="1200" dirty="0">
              <a:solidFill>
                <a:prstClr val="black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342900" indent="-342900" defTabSz="685800">
              <a:buClrTx/>
              <a:buFont typeface="Wingdings" panose="05000000000000000000" pitchFamily="2" charset="2"/>
              <a:buChar char="q"/>
            </a:pPr>
            <a:r>
              <a:rPr lang="th-TH" sz="24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จัดตั้งคณะกรรมการพัฒนาและส่งเสริมองค์กรวิจัย (</a:t>
            </a:r>
            <a:r>
              <a:rPr lang="th-TH" sz="2400" b="1" kern="1200" dirty="0" err="1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กพว</a:t>
            </a:r>
            <a:r>
              <a:rPr lang="th-TH" sz="24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.) ซึ่งมีอำหนาจหน้าที่หลัก เช่น</a:t>
            </a:r>
            <a:endParaRPr lang="en-US" sz="2400" b="1" kern="1200" dirty="0">
              <a:solidFill>
                <a:prstClr val="black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685800" lvl="1" indent="-342900" defTabSz="685800">
              <a:buClrTx/>
              <a:buFont typeface="Wingdings" panose="05000000000000000000" pitchFamily="2" charset="2"/>
              <a:buChar char="§"/>
            </a:pPr>
            <a:r>
              <a:rPr lang="th-TH" sz="24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กำหนดนโยบาย ควบคุมดูแล ติดตามและประเมินผลการดำเนินงานขององค์การวิจัย</a:t>
            </a:r>
          </a:p>
          <a:p>
            <a:pPr marL="685800" lvl="1" indent="-342900" defTabSz="685800">
              <a:buClrTx/>
              <a:buFont typeface="Wingdings" panose="05000000000000000000" pitchFamily="2" charset="2"/>
              <a:buChar char="§"/>
            </a:pPr>
            <a:r>
              <a:rPr lang="th-TH" sz="24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พิจารณาอนุมัติยุทธศาสตร์ขององค์การวิจัย รวมถึงการบูรณาการดำเนินงานขององค์กรวิจัยเพื่อดำเนินงานบริหารเพื่อตอบสนองนโยบายของคณะกรรมการนโยบาย</a:t>
            </a:r>
            <a:endParaRPr lang="en-GB" sz="2400" b="1" kern="1200" dirty="0">
              <a:solidFill>
                <a:prstClr val="black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685800" lvl="1" indent="-342900" defTabSz="685800">
              <a:buClrTx/>
              <a:buFont typeface="Wingdings" panose="05000000000000000000" pitchFamily="2" charset="2"/>
              <a:buChar char="§"/>
            </a:pPr>
            <a:r>
              <a:rPr lang="th-TH" sz="24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บูรณาการและจัดสรรงบประมาณเกี่ยวกับการพัฒนาวิทยาศาสตร์ เทคโนโลยี และนวัตกรรม ตลอดจนอนุมัติแผนการเงินและงบประมาณประจำปีขององค์การวิจัย</a:t>
            </a:r>
            <a:endParaRPr lang="en-GB" sz="2400" b="1" kern="1200" dirty="0">
              <a:solidFill>
                <a:prstClr val="black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685800" lvl="1" indent="-342900" defTabSz="685800">
              <a:buClrTx/>
              <a:buFont typeface="Wingdings" panose="05000000000000000000" pitchFamily="2" charset="2"/>
              <a:buChar char="§"/>
            </a:pPr>
            <a:r>
              <a:rPr lang="th-TH" sz="24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กำหนดหลักเกณฑ์กลางเกี่ยวกับการดำเนินงานขององค์การวิจัยการบริหารงานขององค์การวิจัย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B0A90-24C1-4386-9F39-16F1F1D94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4CD49-B016-4A5B-8189-187F09BFBC3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1429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D4A989-A043-4181-91BB-0900967846FE}"/>
              </a:ext>
            </a:extLst>
          </p:cNvPr>
          <p:cNvSpPr/>
          <p:nvPr/>
        </p:nvSpPr>
        <p:spPr>
          <a:xfrm>
            <a:off x="269632" y="846907"/>
            <a:ext cx="8604737" cy="3637599"/>
          </a:xfrm>
          <a:prstGeom prst="rect">
            <a:avLst/>
          </a:prstGeom>
          <a:solidFill>
            <a:schemeClr val="accent5">
              <a:lumMod val="20000"/>
              <a:lumOff val="80000"/>
              <a:alpha val="74000"/>
            </a:schemeClr>
          </a:solidFill>
        </p:spPr>
        <p:txBody>
          <a:bodyPr wrap="square">
            <a:spAutoFit/>
          </a:bodyPr>
          <a:lstStyle/>
          <a:p>
            <a:pPr marL="257175" indent="-257175" algn="thaiDist" defTabSz="685800">
              <a:lnSpc>
                <a:spcPct val="107000"/>
              </a:lnSpc>
              <a:buClrTx/>
              <a:buFont typeface="Symbol" panose="05050102010706020507" pitchFamily="18" charset="2"/>
              <a:buChar char=""/>
              <a:tabLst>
                <a:tab pos="202883" algn="l"/>
              </a:tabLst>
            </a:pPr>
            <a:r>
              <a:rPr lang="th-TH" sz="18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เกิดการบูรณาการแผนยุทธศาสตร์ บูรณาการงบประมาณและการดำเนินงานขององค์การวิจัยให้มีเป้าหมายเดียวกัน ส่งเสริมซึ่งกันและกัน และแบ่งงานกันทำตามความเชี่ยวชาญ</a:t>
            </a:r>
            <a:endParaRPr lang="en-GB" sz="1800" b="1" kern="1200" dirty="0">
              <a:solidFill>
                <a:prstClr val="black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257175" indent="-257175" algn="thaiDist" defTabSz="685800">
              <a:lnSpc>
                <a:spcPct val="107000"/>
              </a:lnSpc>
              <a:buClrTx/>
              <a:buFont typeface="Symbol" panose="05050102010706020507" pitchFamily="18" charset="2"/>
              <a:buChar char=""/>
              <a:tabLst>
                <a:tab pos="202883" algn="l"/>
              </a:tabLst>
            </a:pPr>
            <a:r>
              <a:rPr lang="th-TH" sz="18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สามารถระดมความสามารถจากองค์การวิจัยหลายแห่ง เพื่อตอบสนองโจทย์สำคัญของประเทศ โดยมี </a:t>
            </a:r>
            <a:r>
              <a:rPr lang="th-TH" sz="1800" b="1" kern="1200" dirty="0" err="1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กพว</a:t>
            </a:r>
            <a:r>
              <a:rPr lang="th-TH" sz="18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. เป็นแกนในการเจรจาเรื่องความสามารถทางการวิจัยกับต่างประเทศได้ รวมทั้งสามารถประสานการทำงานร่วมกับสถาบันการศึกษา โดยการรวมตัวกัน จะคล้ายกับ </a:t>
            </a:r>
            <a:r>
              <a:rPr lang="en-US" sz="18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CAS</a:t>
            </a:r>
            <a:r>
              <a:rPr lang="th-TH" sz="18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ของประเทศจีน </a:t>
            </a:r>
          </a:p>
          <a:p>
            <a:pPr marL="257175" indent="-257175" algn="thaiDist" defTabSz="685800">
              <a:lnSpc>
                <a:spcPct val="107000"/>
              </a:lnSpc>
              <a:buClrTx/>
              <a:buFont typeface="Symbol" panose="05050102010706020507" pitchFamily="18" charset="2"/>
              <a:buChar char=""/>
              <a:tabLst>
                <a:tab pos="202883" algn="l"/>
              </a:tabLst>
            </a:pPr>
            <a:r>
              <a:rPr lang="th-TH" sz="18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สามารถจัดตั้งคล</a:t>
            </a:r>
            <a:r>
              <a:rPr lang="th-TH" sz="1800" b="1" kern="1200" dirty="0" err="1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ัสเต</a:t>
            </a:r>
            <a:r>
              <a:rPr lang="th-TH" sz="18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อร์ เพื่อร่วมกันดำเนินการภารกิจที่สำคัญของประเทศ ซึ่งคล</a:t>
            </a:r>
            <a:r>
              <a:rPr lang="th-TH" sz="1800" b="1" kern="1200" dirty="0" err="1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ัสเต</a:t>
            </a:r>
            <a:r>
              <a:rPr lang="th-TH" sz="18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อร์จัดตั้งได้ง่าย และยุบเลิกได้เมื่อภารกิจเสร็จสิ้น</a:t>
            </a:r>
            <a:endParaRPr lang="en-GB" sz="1800" b="1" kern="1200" dirty="0">
              <a:solidFill>
                <a:prstClr val="black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257175" indent="-257175" algn="thaiDist" defTabSz="685800">
              <a:lnSpc>
                <a:spcPct val="107000"/>
              </a:lnSpc>
              <a:buClrTx/>
              <a:buFont typeface="Symbol" panose="05050102010706020507" pitchFamily="18" charset="2"/>
              <a:buChar char=""/>
              <a:tabLst>
                <a:tab pos="202883" algn="l"/>
              </a:tabLst>
            </a:pPr>
            <a:r>
              <a:rPr lang="th-TH" sz="18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องค์การวิจัยจะมีความเป็นอิสระ คล่องตัว แต่ยังคงมีระบบการกำกับดูแลกิจการที่ดีและการประเมินผลสำหรับองค์การวิจัยเป็นการเฉพาะ ซึ่งจะทำให้การดำเนินงานขององค์การวิจัยเกิดประสิทธิภาพสูงสุด</a:t>
            </a:r>
            <a:endParaRPr lang="en-GB" sz="1800" b="1" kern="1200" dirty="0">
              <a:solidFill>
                <a:prstClr val="black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257175" indent="-257175" algn="thaiDist" defTabSz="685800">
              <a:lnSpc>
                <a:spcPct val="107000"/>
              </a:lnSpc>
              <a:buClrTx/>
              <a:buFont typeface="Symbol" panose="05050102010706020507" pitchFamily="18" charset="2"/>
              <a:buChar char=""/>
              <a:tabLst>
                <a:tab pos="202883" algn="l"/>
              </a:tabLst>
            </a:pPr>
            <a:r>
              <a:rPr lang="th-TH" sz="18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สามารถวางแผนในการพัฒนาและเพิ่มบุคลากรวิจัยให้ประเทศได้อย่างเป็นระบบ โดย</a:t>
            </a:r>
            <a:r>
              <a:rPr lang="th-TH" sz="18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ไม่ถูกจำกัดด้วยหลักเกณฑ์เกี่ยวกับการกำหนดสัดส่วนค่าใช้จ่ายบุคลากรต่อเงินอุดหนุนประจำปี</a:t>
            </a:r>
            <a:endParaRPr lang="en-GB" sz="1800" b="1" kern="1200" dirty="0">
              <a:solidFill>
                <a:prstClr val="black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257175" indent="-257175" algn="thaiDist" defTabSz="685800">
              <a:lnSpc>
                <a:spcPct val="107000"/>
              </a:lnSpc>
              <a:buClrTx/>
              <a:buFont typeface="Symbol" panose="05050102010706020507" pitchFamily="18" charset="2"/>
              <a:buChar char=""/>
              <a:tabLst>
                <a:tab pos="202883" algn="l"/>
              </a:tabLst>
            </a:pPr>
            <a:r>
              <a:rPr lang="th-TH" sz="18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สามารถได้รับงบประมาณตามภารกิจที่ได้รับมอบหมายอย่างต่อเนื่องตลอดอายุโครงการ ทำให้ภารกิจที่ได้รับมอบหมายสามารถบรรลุผลได้ตามเป้าหมายที่วางไว้</a:t>
            </a:r>
            <a:endParaRPr lang="en-GB" sz="1800" b="1" kern="1200" dirty="0">
              <a:solidFill>
                <a:prstClr val="black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FE6FAA-DFFE-43AC-8ADA-08A37F30CDC0}"/>
              </a:ext>
            </a:extLst>
          </p:cNvPr>
          <p:cNvSpPr txBox="1"/>
          <p:nvPr/>
        </p:nvSpPr>
        <p:spPr>
          <a:xfrm>
            <a:off x="0" y="1007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th-TH" sz="36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ประโยชน์ที่จะได้รับจากการปฏิรูประบบราชการขององค์การวิจัย</a:t>
            </a:r>
            <a:endParaRPr lang="en-US" sz="3600" b="1" kern="1200" dirty="0">
              <a:solidFill>
                <a:prstClr val="black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74930F-6F02-4065-8EF5-129503D7B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4CD49-B016-4A5B-8189-187F09BFBC3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526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ACC934-61A1-4B78-9CEB-3FC4069D7DFA}"/>
              </a:ext>
            </a:extLst>
          </p:cNvPr>
          <p:cNvSpPr txBox="1"/>
          <p:nvPr/>
        </p:nvSpPr>
        <p:spPr>
          <a:xfrm>
            <a:off x="0" y="4102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th-TH" sz="36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สาระสำคัญของร่าง พ.ร.บ. การอุดมศึกษา พ.ศ. ....</a:t>
            </a:r>
            <a:endParaRPr lang="en-US" sz="3600" b="1" kern="1200" dirty="0">
              <a:solidFill>
                <a:prstClr val="black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2B1167-33DB-4B15-9060-CCCB325A08B1}"/>
              </a:ext>
            </a:extLst>
          </p:cNvPr>
          <p:cNvSpPr txBox="1"/>
          <p:nvPr/>
        </p:nvSpPr>
        <p:spPr>
          <a:xfrm>
            <a:off x="170330" y="716947"/>
            <a:ext cx="8841113" cy="4154984"/>
          </a:xfrm>
          <a:prstGeom prst="rect">
            <a:avLst/>
          </a:prstGeom>
          <a:solidFill>
            <a:schemeClr val="accent5">
              <a:lumMod val="20000"/>
              <a:lumOff val="80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defTabSz="685800">
              <a:buClrTx/>
              <a:buFont typeface="Wingdings" panose="05000000000000000000" pitchFamily="2" charset="2"/>
              <a:buChar char="q"/>
            </a:pPr>
            <a:r>
              <a:rPr lang="th-TH" sz="24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หลักการสำคัญ คือ ความเป็นอิสระพร้อมกับระบบธรรมา</a:t>
            </a:r>
            <a:r>
              <a:rPr lang="th-TH" sz="2400" b="1" kern="1200" dirty="0" err="1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ภิ</a:t>
            </a:r>
            <a:r>
              <a:rPr lang="th-TH" sz="24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บาลที่ดี เสรีภาพทางวิชาการ ความเสมอภาค และความรับผิดชอบต่อสังคม</a:t>
            </a:r>
          </a:p>
          <a:p>
            <a:pPr marL="342900" indent="-342900" defTabSz="685800">
              <a:buClrTx/>
              <a:buFont typeface="Wingdings" panose="05000000000000000000" pitchFamily="2" charset="2"/>
              <a:buChar char="q"/>
            </a:pPr>
            <a:r>
              <a:rPr lang="th-TH" sz="24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จัดตั้งคณะกรรมการการอุดมศึกษา (กกอ.) โดยมีอำนาจหน้าที่สำคัญ เช่น</a:t>
            </a:r>
          </a:p>
          <a:p>
            <a:pPr marL="685800" lvl="1" indent="-342900" defTabSz="685800">
              <a:buClrTx/>
              <a:buFont typeface="Wingdings" panose="05000000000000000000" pitchFamily="2" charset="2"/>
              <a:buChar char="§"/>
            </a:pPr>
            <a:r>
              <a:rPr lang="th-TH" sz="24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เสนอนโยบายและแผนการอุดมศึกษา มาตรฐานการอุดมศึกษา แผนการพัฒนากำลังคน</a:t>
            </a:r>
          </a:p>
          <a:p>
            <a:pPr marL="685800" lvl="1" indent="-342900" defTabSz="685800">
              <a:buClrTx/>
              <a:buFont typeface="Wingdings" panose="05000000000000000000" pitchFamily="2" charset="2"/>
              <a:buChar char="§"/>
            </a:pPr>
            <a:r>
              <a:rPr lang="th-TH" sz="24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สนับสนุน ส่งเสริม ติดตาม ตรวจสอบ และประเมินผลการจัดการศึกษาระดับอุดมศึกษา</a:t>
            </a:r>
          </a:p>
          <a:p>
            <a:pPr marL="685800" lvl="1" indent="-342900" defTabSz="685800">
              <a:buClrTx/>
              <a:buFont typeface="Wingdings" panose="05000000000000000000" pitchFamily="2" charset="2"/>
              <a:buChar char="§"/>
            </a:pPr>
            <a:r>
              <a:rPr lang="th-TH" sz="24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ให้คำแนะนำและความเห็นชอบต่อ รมต. ในการกำหนดมาตรฐานการศึกษา</a:t>
            </a:r>
          </a:p>
          <a:p>
            <a:pPr marL="685800" lvl="1" indent="-342900" defTabSz="685800">
              <a:buClrTx/>
              <a:buFont typeface="Wingdings" panose="05000000000000000000" pitchFamily="2" charset="2"/>
              <a:buChar char="§"/>
            </a:pPr>
            <a:r>
              <a:rPr lang="th-TH" sz="24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เสนอแนะแก่ รมต. ในเรื่องการจัดสรรงบประมาณและเงินอุดหนุนให้แก่สถาบันอุดมศึกษา</a:t>
            </a:r>
          </a:p>
          <a:p>
            <a:pPr marL="342900" indent="-342900" defTabSz="685800">
              <a:buClrTx/>
              <a:buFont typeface="Wingdings" panose="05000000000000000000" pitchFamily="2" charset="2"/>
              <a:buChar char="q"/>
            </a:pPr>
            <a:r>
              <a:rPr lang="th-TH" sz="24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สถาบันอุดมศึกษามีอำนาจหน้าที่ใน</a:t>
            </a:r>
            <a:r>
              <a:rPr lang="en-US" sz="24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1) </a:t>
            </a:r>
            <a:r>
              <a:rPr lang="th-TH" sz="24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การจัดการศึกษา </a:t>
            </a:r>
            <a:r>
              <a:rPr lang="en-US" sz="24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2) </a:t>
            </a:r>
            <a:r>
              <a:rPr lang="th-TH" sz="24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การวิจัยและสร้างนวัตกรรม </a:t>
            </a:r>
            <a:br>
              <a:rPr lang="en-US" sz="24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lang="en-US" sz="24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3) </a:t>
            </a:r>
            <a:r>
              <a:rPr lang="th-TH" sz="24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การบริการวิชาการแก่สังคม </a:t>
            </a:r>
            <a:r>
              <a:rPr lang="en-US" sz="24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4) </a:t>
            </a:r>
            <a:r>
              <a:rPr lang="th-TH" sz="24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การทำนุบำรุง</a:t>
            </a:r>
            <a:r>
              <a:rPr lang="th-TH" sz="2400" b="1" kern="1200" dirty="0" err="1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ศิลป</a:t>
            </a:r>
            <a:r>
              <a:rPr lang="th-TH" sz="24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วัฒนธรรม และ</a:t>
            </a:r>
            <a:r>
              <a:rPr lang="en-US" sz="24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5) </a:t>
            </a:r>
            <a:r>
              <a:rPr lang="th-TH" sz="2400" b="1" kern="1200" dirty="0" err="1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อื่นๆ</a:t>
            </a:r>
            <a:r>
              <a:rPr lang="th-TH" sz="24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</a:p>
          <a:p>
            <a:pPr marL="342900" indent="-342900" defTabSz="685800">
              <a:buClrTx/>
              <a:buFont typeface="Wingdings" panose="05000000000000000000" pitchFamily="2" charset="2"/>
              <a:buChar char="q"/>
            </a:pPr>
            <a:r>
              <a:rPr lang="th-TH" sz="24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สภาสถาบันอุดมศึกษามีอำนาจหน้าที่ในการควบคุมดูแลกิจการโดยทั่วไปของสถาบันอุดมศึกษา โดยต้องปฏิบัติหน้าที่ตามหลักธรรมา</a:t>
            </a:r>
            <a:r>
              <a:rPr lang="th-TH" sz="2400" b="1" kern="1200" dirty="0" err="1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ภิ</a:t>
            </a:r>
            <a:r>
              <a:rPr lang="th-TH" sz="24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บาล ไม่มีผลประโยชน์ทับซ้อน</a:t>
            </a:r>
            <a:endParaRPr lang="en-GB" sz="2400" b="1" kern="1200" dirty="0">
              <a:solidFill>
                <a:prstClr val="black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6B3FD4-3E4E-452D-8D09-8C149A515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4CD49-B016-4A5B-8189-187F09BFBC3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3364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74867E08-5E77-4737-9329-4D4AECE47887}"/>
              </a:ext>
            </a:extLst>
          </p:cNvPr>
          <p:cNvSpPr/>
          <p:nvPr/>
        </p:nvSpPr>
        <p:spPr>
          <a:xfrm>
            <a:off x="3233116" y="884955"/>
            <a:ext cx="2210315" cy="65139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th-TH" sz="2100" b="1" kern="1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คณะกรรมการนโนบายฯ </a:t>
            </a:r>
            <a:endParaRPr lang="en-GB" sz="2100" b="1" kern="12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98BD08-5CAA-4161-A06E-C6549CE97B9F}"/>
              </a:ext>
            </a:extLst>
          </p:cNvPr>
          <p:cNvSpPr/>
          <p:nvPr/>
        </p:nvSpPr>
        <p:spPr>
          <a:xfrm>
            <a:off x="3233116" y="2538482"/>
            <a:ext cx="1936922" cy="6579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th-TH" sz="2700" b="1" kern="1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หน่วยปฏิบัติ</a:t>
            </a:r>
            <a:endParaRPr lang="en-GB" sz="2700" b="1" kern="12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FD21FA-4B97-4675-B05A-4E3BCEEFB269}"/>
              </a:ext>
            </a:extLst>
          </p:cNvPr>
          <p:cNvSpPr/>
          <p:nvPr/>
        </p:nvSpPr>
        <p:spPr>
          <a:xfrm>
            <a:off x="3095647" y="2721343"/>
            <a:ext cx="1936922" cy="6579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th-TH" sz="2700" b="1" kern="1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หน่วยปฏิบัติ</a:t>
            </a:r>
            <a:endParaRPr lang="en-GB" sz="2700" b="1" kern="12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7E8BB4-DA8C-4976-8ED6-F5C54E84D8D8}"/>
              </a:ext>
            </a:extLst>
          </p:cNvPr>
          <p:cNvSpPr/>
          <p:nvPr/>
        </p:nvSpPr>
        <p:spPr>
          <a:xfrm>
            <a:off x="2958178" y="2904203"/>
            <a:ext cx="1936922" cy="6579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th-TH" sz="2700" b="1" kern="1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หน่วยปฏิบัติ</a:t>
            </a:r>
            <a:endParaRPr lang="en-GB" sz="2700" b="1" kern="12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1DBAB4-F3BE-4937-BACE-0E5E9658FFB5}"/>
              </a:ext>
            </a:extLst>
          </p:cNvPr>
          <p:cNvSpPr/>
          <p:nvPr/>
        </p:nvSpPr>
        <p:spPr>
          <a:xfrm>
            <a:off x="2820709" y="3087064"/>
            <a:ext cx="1936922" cy="6579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th-TH" sz="2700" b="1" kern="1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หน่วยปฏิบัติ</a:t>
            </a:r>
            <a:endParaRPr lang="en-GB" sz="2700" b="1" kern="12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F9BAD7-E0F2-4292-B4E6-3018F60F5710}"/>
              </a:ext>
            </a:extLst>
          </p:cNvPr>
          <p:cNvSpPr txBox="1"/>
          <p:nvPr/>
        </p:nvSpPr>
        <p:spPr>
          <a:xfrm>
            <a:off x="0" y="4102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th-TH" sz="36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แหล่งงบประมาณสำหรับหน่วยปฏิบัติในกระทรวงฯ</a:t>
            </a:r>
            <a:endParaRPr lang="en-US" sz="3600" b="1" kern="1200" dirty="0">
              <a:solidFill>
                <a:prstClr val="black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EA22BB7A-9CE9-4FB3-A8C6-71DD461A5F54}"/>
              </a:ext>
            </a:extLst>
          </p:cNvPr>
          <p:cNvSpPr/>
          <p:nvPr/>
        </p:nvSpPr>
        <p:spPr>
          <a:xfrm>
            <a:off x="472926" y="884955"/>
            <a:ext cx="2210315" cy="65799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th-TH" sz="2100" b="1" kern="1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สำนักงบประมาณ</a:t>
            </a:r>
            <a:endParaRPr lang="en-GB" sz="2100" b="1" kern="12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A60F82-19B2-4C1C-B51E-5E6D4C5616E8}"/>
              </a:ext>
            </a:extLst>
          </p:cNvPr>
          <p:cNvSpPr/>
          <p:nvPr/>
        </p:nvSpPr>
        <p:spPr>
          <a:xfrm>
            <a:off x="2683240" y="3233202"/>
            <a:ext cx="1936922" cy="6579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th-TH" sz="2700" b="1" kern="1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หน่วยปฏิบัติ</a:t>
            </a:r>
            <a:endParaRPr lang="en-GB" sz="2700" b="1" kern="12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31CDF34-A7A0-487F-9E31-39284DAC9FE1}"/>
              </a:ext>
            </a:extLst>
          </p:cNvPr>
          <p:cNvSpPr/>
          <p:nvPr/>
        </p:nvSpPr>
        <p:spPr>
          <a:xfrm>
            <a:off x="5993307" y="878353"/>
            <a:ext cx="2210315" cy="65799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th-TH" sz="2100" b="1" kern="1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หน่วยงานให้ทุน</a:t>
            </a:r>
            <a:endParaRPr lang="en-GB" sz="2100" b="1" kern="12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D31205F-8562-4859-8E1A-29E4DDF4F305}"/>
              </a:ext>
            </a:extLst>
          </p:cNvPr>
          <p:cNvCxnSpPr>
            <a:cxnSpLocks/>
            <a:stCxn id="2" idx="3"/>
            <a:endCxn id="10" idx="1"/>
          </p:cNvCxnSpPr>
          <p:nvPr/>
        </p:nvCxnSpPr>
        <p:spPr>
          <a:xfrm flipV="1">
            <a:off x="5443431" y="1207353"/>
            <a:ext cx="549876" cy="3301"/>
          </a:xfrm>
          <a:prstGeom prst="line">
            <a:avLst/>
          </a:prstGeom>
          <a:ln w="38100">
            <a:headEnd type="oval" w="med" len="med"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Connector: Elbow 13">
            <a:extLst>
              <a:ext uri="{FF2B5EF4-FFF2-40B4-BE49-F238E27FC236}">
                <a16:creationId xmlns:a16="http://schemas.microsoft.com/office/drawing/2014/main" id="{7C3CD404-9248-40A8-9712-E3E3F8F6E461}"/>
              </a:ext>
            </a:extLst>
          </p:cNvPr>
          <p:cNvCxnSpPr>
            <a:stCxn id="8" idx="2"/>
            <a:endCxn id="9" idx="1"/>
          </p:cNvCxnSpPr>
          <p:nvPr/>
        </p:nvCxnSpPr>
        <p:spPr>
          <a:xfrm rot="16200000" flipH="1">
            <a:off x="1121038" y="1999998"/>
            <a:ext cx="2019248" cy="1105157"/>
          </a:xfrm>
          <a:prstGeom prst="bentConnector2">
            <a:avLst/>
          </a:prstGeom>
          <a:ln w="38100">
            <a:headEnd type="oval" w="med" len="med"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52D62CA-AC5D-4496-8214-D1A8AF86A7B7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4338274" y="1536351"/>
            <a:ext cx="0" cy="964713"/>
          </a:xfrm>
          <a:prstGeom prst="straightConnector1">
            <a:avLst/>
          </a:prstGeom>
          <a:ln w="38100">
            <a:headEnd type="oval" w="med" len="med"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Connector: Elbow 16">
            <a:extLst>
              <a:ext uri="{FF2B5EF4-FFF2-40B4-BE49-F238E27FC236}">
                <a16:creationId xmlns:a16="http://schemas.microsoft.com/office/drawing/2014/main" id="{C657890B-2793-447B-AC0C-CCB5BC863EE8}"/>
              </a:ext>
            </a:extLst>
          </p:cNvPr>
          <p:cNvCxnSpPr>
            <a:cxnSpLocks/>
          </p:cNvCxnSpPr>
          <p:nvPr/>
        </p:nvCxnSpPr>
        <p:spPr>
          <a:xfrm rot="5400000">
            <a:off x="5175388" y="1306825"/>
            <a:ext cx="2025850" cy="2478302"/>
          </a:xfrm>
          <a:prstGeom prst="bentConnector2">
            <a:avLst/>
          </a:prstGeom>
          <a:ln w="38100">
            <a:headEnd type="oval" w="med" len="med"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4BD343A-C7E6-4BC5-80C6-5235A3653312}"/>
              </a:ext>
            </a:extLst>
          </p:cNvPr>
          <p:cNvSpPr txBox="1"/>
          <p:nvPr/>
        </p:nvSpPr>
        <p:spPr>
          <a:xfrm>
            <a:off x="1613942" y="1816326"/>
            <a:ext cx="1716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th-TH" sz="18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งบประมาณพื้นฐาน</a:t>
            </a:r>
            <a:endParaRPr lang="en-GB" sz="1800" b="1" kern="1200" dirty="0">
              <a:solidFill>
                <a:prstClr val="black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B84BDC-5522-4F6B-9111-80D9A2F6F36A}"/>
              </a:ext>
            </a:extLst>
          </p:cNvPr>
          <p:cNvSpPr txBox="1"/>
          <p:nvPr/>
        </p:nvSpPr>
        <p:spPr>
          <a:xfrm>
            <a:off x="4356753" y="1769421"/>
            <a:ext cx="2478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th-TH" sz="18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งบประมาณตามภารกิจ/ยุทธศาสตร์</a:t>
            </a:r>
            <a:endParaRPr lang="en-GB" sz="1800" b="1" kern="1200" dirty="0">
              <a:solidFill>
                <a:prstClr val="black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F70126-2183-4E9A-AC66-4E83617BEBA4}"/>
              </a:ext>
            </a:extLst>
          </p:cNvPr>
          <p:cNvSpPr txBox="1"/>
          <p:nvPr/>
        </p:nvSpPr>
        <p:spPr>
          <a:xfrm>
            <a:off x="7477529" y="1721380"/>
            <a:ext cx="1417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th-TH" sz="18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ทุนอุดหนุนการวิจัย</a:t>
            </a:r>
            <a:endParaRPr lang="en-GB" sz="1800" b="1" kern="1200" dirty="0">
              <a:solidFill>
                <a:prstClr val="black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66CC103-F3A0-49DA-BA8C-B75ABEBEA385}"/>
              </a:ext>
            </a:extLst>
          </p:cNvPr>
          <p:cNvSpPr/>
          <p:nvPr/>
        </p:nvSpPr>
        <p:spPr>
          <a:xfrm>
            <a:off x="-139014" y="4506186"/>
            <a:ext cx="91365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BUDGETING REFORM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50386BB-8DD8-4046-B05C-C5ED986968DF}"/>
              </a:ext>
            </a:extLst>
          </p:cNvPr>
          <p:cNvCxnSpPr>
            <a:cxnSpLocks/>
            <a:stCxn id="2" idx="1"/>
            <a:endCxn id="8" idx="3"/>
          </p:cNvCxnSpPr>
          <p:nvPr/>
        </p:nvCxnSpPr>
        <p:spPr>
          <a:xfrm flipH="1">
            <a:off x="2683241" y="1210653"/>
            <a:ext cx="549876" cy="3301"/>
          </a:xfrm>
          <a:prstGeom prst="line">
            <a:avLst/>
          </a:prstGeom>
          <a:ln w="38100">
            <a:headEnd type="oval" w="med" len="med"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D1629229-C9E1-4266-86BA-A2CE86FC3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4CD49-B016-4A5B-8189-187F09BFBC3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821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EBE810C-EA2F-48CD-8E09-98C1BFB4A8E7}"/>
              </a:ext>
            </a:extLst>
          </p:cNvPr>
          <p:cNvSpPr txBox="1">
            <a:spLocks/>
          </p:cNvSpPr>
          <p:nvPr/>
        </p:nvSpPr>
        <p:spPr>
          <a:xfrm>
            <a:off x="917333" y="1396447"/>
            <a:ext cx="7309333" cy="1984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th-TH" sz="5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ขอขอบคุณ</a:t>
            </a:r>
            <a:endParaRPr lang="en-US" sz="50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13352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ounded Rectangle 5"/>
          <p:cNvSpPr/>
          <p:nvPr/>
        </p:nvSpPr>
        <p:spPr>
          <a:xfrm>
            <a:off x="38707" y="697842"/>
            <a:ext cx="791175" cy="603398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>
              <a:defRPr/>
            </a:pPr>
            <a:r>
              <a:rPr lang="th-TH" sz="1496" b="1" dirty="0">
                <a:solidFill>
                  <a:schemeClr val="bg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วิสัยทัศน์</a:t>
            </a:r>
            <a:endParaRPr lang="en-US" sz="1496" b="1" dirty="0">
              <a:solidFill>
                <a:schemeClr val="bg1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951869" y="1381397"/>
            <a:ext cx="8091729" cy="605642"/>
          </a:xfrm>
          <a:prstGeom prst="rect">
            <a:avLst/>
          </a:prstGeom>
          <a:noFill/>
          <a:ln w="28575">
            <a:solidFill>
              <a:srgbClr val="FF6600"/>
            </a:solidFill>
          </a:ln>
          <a:effectLst/>
        </p:spPr>
        <p:txBody>
          <a:bodyPr/>
          <a:lstStyle/>
          <a:p>
            <a:pPr algn="ctr">
              <a:defRPr/>
            </a:pPr>
            <a:endParaRPr lang="en-US" sz="1346" b="1">
              <a:solidFill>
                <a:prstClr val="white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0356" y="1381396"/>
            <a:ext cx="791274" cy="6048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rIns="0" anchor="ctr"/>
          <a:lstStyle/>
          <a:p>
            <a:pPr algn="ctr">
              <a:defRPr/>
            </a:pPr>
            <a:r>
              <a:rPr lang="th-TH" sz="1496" b="1" dirty="0">
                <a:solidFill>
                  <a:schemeClr val="bg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เป้าประสงค์</a:t>
            </a:r>
            <a:endParaRPr lang="en-US" sz="1496" b="1" dirty="0">
              <a:solidFill>
                <a:schemeClr val="bg1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995619" y="1429925"/>
            <a:ext cx="603192" cy="513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lIns="26925" tIns="26925" rIns="26925" bIns="26925" anchor="ctr" anchorCtr="0"/>
          <a:lstStyle/>
          <a:p>
            <a:pPr algn="ctr">
              <a:lnSpc>
                <a:spcPct val="125000"/>
              </a:lnSpc>
              <a:defRPr/>
            </a:pPr>
            <a:endParaRPr lang="en-US" sz="1346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algn="ctr">
              <a:lnSpc>
                <a:spcPct val="125000"/>
              </a:lnSpc>
              <a:defRPr/>
            </a:pPr>
            <a:r>
              <a:rPr lang="en-US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Startup Nation</a:t>
            </a:r>
          </a:p>
          <a:p>
            <a:pPr algn="ctr">
              <a:lnSpc>
                <a:spcPct val="125000"/>
              </a:lnSpc>
              <a:defRPr/>
            </a:pPr>
            <a:endParaRPr lang="en-US" sz="1346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659581" y="1429925"/>
            <a:ext cx="724928" cy="513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lIns="26925" tIns="26925" rIns="26925" bIns="26925" anchor="ctr" anchorCtr="0"/>
          <a:lstStyle/>
          <a:p>
            <a:pPr algn="ctr">
              <a:lnSpc>
                <a:spcPct val="125000"/>
              </a:lnSpc>
              <a:defRPr/>
            </a:pPr>
            <a:endParaRPr lang="en-US" sz="1346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algn="ctr">
              <a:lnSpc>
                <a:spcPct val="125000"/>
              </a:lnSpc>
              <a:defRPr/>
            </a:pPr>
            <a:r>
              <a:rPr lang="en-US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Innovation Thailand</a:t>
            </a:r>
          </a:p>
          <a:p>
            <a:pPr algn="ctr">
              <a:lnSpc>
                <a:spcPct val="125000"/>
              </a:lnSpc>
              <a:defRPr/>
            </a:pPr>
            <a:endParaRPr lang="en-US" sz="1346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54" name="Rectangle 10"/>
          <p:cNvSpPr/>
          <p:nvPr/>
        </p:nvSpPr>
        <p:spPr>
          <a:xfrm>
            <a:off x="2436030" y="1434014"/>
            <a:ext cx="1403603" cy="513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lIns="26925" tIns="26925" rIns="26925" bIns="26925" anchor="ctr" anchorCtr="0"/>
          <a:lstStyle/>
          <a:p>
            <a:pPr algn="ctr">
              <a:lnSpc>
                <a:spcPct val="125000"/>
              </a:lnSpc>
              <a:defRPr/>
            </a:pPr>
            <a:endParaRPr lang="en-US" sz="1346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algn="ctr">
              <a:lnSpc>
                <a:spcPct val="125000"/>
              </a:lnSpc>
              <a:defRPr/>
            </a:pPr>
            <a:r>
              <a:rPr lang="en-US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Tech-based </a:t>
            </a:r>
          </a:p>
          <a:p>
            <a:pPr algn="ctr">
              <a:lnSpc>
                <a:spcPct val="125000"/>
              </a:lnSpc>
              <a:defRPr/>
            </a:pPr>
            <a:r>
              <a:rPr lang="en-US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Agriculture &amp; Services</a:t>
            </a:r>
          </a:p>
          <a:p>
            <a:pPr algn="ctr">
              <a:lnSpc>
                <a:spcPct val="125000"/>
              </a:lnSpc>
              <a:defRPr/>
            </a:pPr>
            <a:endParaRPr lang="en-US" sz="1346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81" name="Rectangle 80"/>
          <p:cNvSpPr/>
          <p:nvPr/>
        </p:nvSpPr>
        <p:spPr bwMode="auto">
          <a:xfrm>
            <a:off x="3897939" y="1430441"/>
            <a:ext cx="1539187" cy="513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lIns="26925" tIns="26925" rIns="26925" bIns="26925" anchor="ctr" anchorCtr="0"/>
          <a:lstStyle/>
          <a:p>
            <a:pPr algn="ctr">
              <a:lnSpc>
                <a:spcPct val="125000"/>
              </a:lnSpc>
              <a:defRPr/>
            </a:pPr>
            <a:endParaRPr lang="en-US" sz="1346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algn="ctr">
              <a:lnSpc>
                <a:spcPct val="125000"/>
              </a:lnSpc>
              <a:defRPr/>
            </a:pPr>
            <a:r>
              <a:rPr lang="th-TH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การลงทุนวิจัยและนวัตกรรม</a:t>
            </a:r>
            <a:br>
              <a:rPr lang="en-US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</a:br>
            <a:r>
              <a:rPr lang="en-US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4%</a:t>
            </a:r>
            <a:r>
              <a:rPr lang="th-TH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ของ</a:t>
            </a:r>
            <a:r>
              <a:rPr lang="en-US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GDP</a:t>
            </a:r>
            <a:endParaRPr lang="th-TH" sz="1346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algn="ctr">
              <a:lnSpc>
                <a:spcPct val="125000"/>
              </a:lnSpc>
              <a:defRPr/>
            </a:pPr>
            <a:endParaRPr lang="en-US" sz="1346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97" name="Rectangle 96"/>
          <p:cNvSpPr/>
          <p:nvPr/>
        </p:nvSpPr>
        <p:spPr bwMode="auto">
          <a:xfrm>
            <a:off x="7478652" y="1432313"/>
            <a:ext cx="1509137" cy="513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lIns="26925" tIns="26925" rIns="26925" bIns="26925" anchor="ctr" anchorCtr="0"/>
          <a:lstStyle/>
          <a:p>
            <a:pPr algn="ctr">
              <a:lnSpc>
                <a:spcPct val="125000"/>
              </a:lnSpc>
              <a:defRPr/>
            </a:pPr>
            <a:r>
              <a:rPr lang="th-TH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บุคลากรวิจัยและพัฒนา </a:t>
            </a:r>
            <a:r>
              <a:rPr lang="en-US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200 </a:t>
            </a:r>
            <a:r>
              <a:rPr lang="th-TH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คนต่อประชากร 10</a:t>
            </a:r>
            <a:r>
              <a:rPr lang="en-US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,</a:t>
            </a:r>
            <a:r>
              <a:rPr lang="th-TH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000 คน</a:t>
            </a:r>
          </a:p>
        </p:txBody>
      </p:sp>
      <p:sp>
        <p:nvSpPr>
          <p:cNvPr id="101" name="Rectangle 100"/>
          <p:cNvSpPr/>
          <p:nvPr/>
        </p:nvSpPr>
        <p:spPr bwMode="auto">
          <a:xfrm>
            <a:off x="5488649" y="1429257"/>
            <a:ext cx="1932038" cy="513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lIns="26925" tIns="26925" rIns="26925" bIns="26925" anchor="ctr" anchorCtr="0"/>
          <a:lstStyle/>
          <a:p>
            <a:pPr algn="ctr">
              <a:lnSpc>
                <a:spcPct val="125000"/>
              </a:lnSpc>
              <a:defRPr/>
            </a:pPr>
            <a:r>
              <a:rPr lang="th-TH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สัดส่วนการลงทุนวิจัยและนวัตกรรมภาคเอกชนต่อภาครัฐ 70</a:t>
            </a:r>
            <a:r>
              <a:rPr lang="en-US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:</a:t>
            </a:r>
            <a:r>
              <a:rPr lang="th-TH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30</a:t>
            </a:r>
            <a:endParaRPr lang="en-US" sz="1346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4121" name="AutoShape 2" descr="ผลการค้นหารูปภาพสำหรับ oecd logo"/>
          <p:cNvSpPr>
            <a:spLocks noChangeAspect="1" noChangeArrowheads="1"/>
          </p:cNvSpPr>
          <p:nvPr/>
        </p:nvSpPr>
        <p:spPr bwMode="auto">
          <a:xfrm>
            <a:off x="137124" y="-108347"/>
            <a:ext cx="227551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z="1346">
              <a:latin typeface="Calibri" pitchFamily="34" charset="0"/>
            </a:endParaRPr>
          </a:p>
        </p:txBody>
      </p:sp>
      <p:sp>
        <p:nvSpPr>
          <p:cNvPr id="108" name="สี่เหลี่ยมผืนผ้า 59"/>
          <p:cNvSpPr/>
          <p:nvPr/>
        </p:nvSpPr>
        <p:spPr>
          <a:xfrm>
            <a:off x="943004" y="704505"/>
            <a:ext cx="8087579" cy="596734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lIns="26925" tIns="26925" rIns="26925" bIns="26925" anchor="ctr" anchorCtr="0">
            <a:no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th-TH" sz="2094" b="1" spc="-23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นวัตกรรมนำไทยสู่ประเทศพัฒนาแล้วอย่างยั่งยืน  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2094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(Innovation Thailand :  Towards a Sustainable Developed Economy)</a:t>
            </a:r>
            <a:endParaRPr lang="th-TH" sz="2094" b="1" dirty="0"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48358" y="2052538"/>
            <a:ext cx="8095241" cy="614363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46"/>
          </a:p>
        </p:txBody>
      </p:sp>
      <p:sp>
        <p:nvSpPr>
          <p:cNvPr id="84" name="Rounded Rectangle 83"/>
          <p:cNvSpPr/>
          <p:nvPr/>
        </p:nvSpPr>
        <p:spPr>
          <a:xfrm>
            <a:off x="33857" y="2046703"/>
            <a:ext cx="791274" cy="6048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rIns="0" anchor="ctr"/>
          <a:lstStyle/>
          <a:p>
            <a:pPr algn="ctr">
              <a:defRPr/>
            </a:pPr>
            <a:r>
              <a:rPr lang="th-TH" sz="1496" b="1" dirty="0">
                <a:solidFill>
                  <a:schemeClr val="bg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กรอบแนวคิด</a:t>
            </a:r>
            <a:endParaRPr lang="en-US" sz="1496" b="1" dirty="0">
              <a:solidFill>
                <a:schemeClr val="bg1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8388225" y="2100232"/>
            <a:ext cx="629322" cy="604018"/>
            <a:chOff x="9923456" y="1738617"/>
            <a:chExt cx="843092" cy="80600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10050237" y="1738617"/>
              <a:ext cx="541343" cy="541343"/>
            </a:xfrm>
            <a:prstGeom prst="rect">
              <a:avLst/>
            </a:prstGeom>
            <a:no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</p:pic>
        <p:sp>
          <p:nvSpPr>
            <p:cNvPr id="4334" name="TextBox 86"/>
            <p:cNvSpPr txBox="1">
              <a:spLocks noChangeArrowheads="1"/>
            </p:cNvSpPr>
            <p:nvPr/>
          </p:nvSpPr>
          <p:spPr bwMode="auto">
            <a:xfrm>
              <a:off x="9923456" y="2236938"/>
              <a:ext cx="843092" cy="307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449" b="1">
                  <a:latin typeface="Tahoma" pitchFamily="34" charset="0"/>
                  <a:cs typeface="Tahoma" pitchFamily="34" charset="0"/>
                </a:rPr>
                <a:t>Technology Megatrend</a:t>
              </a:r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5452578" y="2095424"/>
            <a:ext cx="1047683" cy="596975"/>
            <a:chOff x="1512862" y="1707746"/>
            <a:chExt cx="1402363" cy="79670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/>
            <a:srcRect l="47950" t="30357" r="31239" b="16938"/>
            <a:stretch/>
          </p:blipFill>
          <p:spPr>
            <a:xfrm>
              <a:off x="1969740" y="1707746"/>
              <a:ext cx="387078" cy="55296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pic>
        <p:sp>
          <p:nvSpPr>
            <p:cNvPr id="4332" name="TextBox 93"/>
            <p:cNvSpPr txBox="1">
              <a:spLocks noChangeArrowheads="1"/>
            </p:cNvSpPr>
            <p:nvPr/>
          </p:nvSpPr>
          <p:spPr bwMode="auto">
            <a:xfrm>
              <a:off x="1512862" y="2273576"/>
              <a:ext cx="1402363" cy="230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th-TH" altLang="en-US" sz="524" b="1">
                  <a:latin typeface="Tahoma" pitchFamily="34" charset="0"/>
                  <a:cs typeface="Tahoma" pitchFamily="34" charset="0"/>
                </a:rPr>
                <a:t>นโยบายรัฐบาล</a:t>
              </a:r>
              <a:endParaRPr lang="en-US" altLang="en-US" sz="524" b="1"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3866262" y="2115043"/>
            <a:ext cx="911390" cy="581087"/>
            <a:chOff x="2663632" y="1740786"/>
            <a:chExt cx="1220770" cy="77430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47801" y="1740786"/>
              <a:ext cx="476243" cy="44739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pic>
        <p:sp>
          <p:nvSpPr>
            <p:cNvPr id="4330" name="TextBox 95"/>
            <p:cNvSpPr txBox="1">
              <a:spLocks noChangeArrowheads="1"/>
            </p:cNvSpPr>
            <p:nvPr/>
          </p:nvSpPr>
          <p:spPr bwMode="auto">
            <a:xfrm>
              <a:off x="2663632" y="2177086"/>
              <a:ext cx="1220770" cy="3380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th-TH" altLang="en-US" sz="524" b="1" dirty="0">
                  <a:latin typeface="Tahoma" pitchFamily="34" charset="0"/>
                  <a:cs typeface="Tahoma" pitchFamily="34" charset="0"/>
                </a:rPr>
                <a:t>กรอบยุทธศาสตร์ชาติ</a:t>
              </a:r>
              <a:br>
                <a:rPr lang="th-TH" altLang="en-US" sz="524" b="1" dirty="0">
                  <a:latin typeface="Tahoma" pitchFamily="34" charset="0"/>
                  <a:cs typeface="Tahoma" pitchFamily="34" charset="0"/>
                </a:rPr>
              </a:br>
              <a:r>
                <a:rPr lang="th-TH" altLang="en-US" sz="524" b="1" dirty="0">
                  <a:latin typeface="Tahoma" pitchFamily="34" charset="0"/>
                  <a:cs typeface="Tahoma" pitchFamily="34" charset="0"/>
                </a:rPr>
                <a:t>ระยะ 20 ปี</a:t>
              </a:r>
              <a:endParaRPr lang="en-US" altLang="en-US" sz="524" b="1" dirty="0"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4678665" y="2095470"/>
            <a:ext cx="1046500" cy="606092"/>
            <a:chOff x="3880639" y="1703882"/>
            <a:chExt cx="1402363" cy="80762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/>
            <a:srcRect b="47259"/>
            <a:stretch>
              <a:fillRect/>
            </a:stretch>
          </p:blipFill>
          <p:spPr>
            <a:xfrm>
              <a:off x="4180805" y="1703882"/>
              <a:ext cx="795677" cy="4934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pic>
        <p:sp>
          <p:nvSpPr>
            <p:cNvPr id="4328" name="TextBox 91"/>
            <p:cNvSpPr txBox="1">
              <a:spLocks noChangeArrowheads="1"/>
            </p:cNvSpPr>
            <p:nvPr/>
          </p:nvSpPr>
          <p:spPr bwMode="auto">
            <a:xfrm>
              <a:off x="3880639" y="2173505"/>
              <a:ext cx="1402363" cy="338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th-TH" altLang="en-US" sz="524" b="1">
                  <a:latin typeface="Tahoma" pitchFamily="34" charset="0"/>
                  <a:cs typeface="Tahoma" pitchFamily="34" charset="0"/>
                </a:rPr>
                <a:t>แผนพัฒนาเศรษฐกิจและสังคมแห่งชาติ ฉบับที่ 12</a:t>
              </a:r>
              <a:endParaRPr lang="en-US" altLang="en-US" sz="524" b="1"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6098490" y="2106186"/>
            <a:ext cx="1046500" cy="568364"/>
            <a:chOff x="5423708" y="1717723"/>
            <a:chExt cx="1402363" cy="75838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 cstate="print"/>
            <a:srcRect l="15914" t="1652" r="-2605" b="-1652"/>
            <a:stretch/>
          </p:blipFill>
          <p:spPr>
            <a:xfrm>
              <a:off x="5676229" y="1717723"/>
              <a:ext cx="951319" cy="576689"/>
            </a:xfrm>
            <a:prstGeom prst="rect">
              <a:avLst/>
            </a:prstGeom>
            <a:no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pic>
        <p:sp>
          <p:nvSpPr>
            <p:cNvPr id="4326" name="TextBox 97"/>
            <p:cNvSpPr txBox="1">
              <a:spLocks noChangeArrowheads="1"/>
            </p:cNvSpPr>
            <p:nvPr/>
          </p:nvSpPr>
          <p:spPr bwMode="auto">
            <a:xfrm>
              <a:off x="5423708" y="2260671"/>
              <a:ext cx="1402363" cy="215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449" b="1">
                  <a:latin typeface="Tahoma" pitchFamily="34" charset="0"/>
                  <a:cs typeface="Tahoma" pitchFamily="34" charset="0"/>
                </a:rPr>
                <a:t>Thailand 4.0</a:t>
              </a:r>
            </a:p>
          </p:txBody>
        </p:sp>
      </p:grpSp>
      <p:grpSp>
        <p:nvGrpSpPr>
          <p:cNvPr id="11" name="Group 17"/>
          <p:cNvGrpSpPr>
            <a:grpSpLocks/>
          </p:cNvGrpSpPr>
          <p:nvPr/>
        </p:nvGrpSpPr>
        <p:grpSpPr bwMode="auto">
          <a:xfrm>
            <a:off x="2225904" y="2109685"/>
            <a:ext cx="1162646" cy="590289"/>
            <a:chOff x="7907439" y="1697200"/>
            <a:chExt cx="1557947" cy="786100"/>
          </a:xfrm>
        </p:grpSpPr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90228" y="1697200"/>
              <a:ext cx="721007" cy="48201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pic>
        <p:sp>
          <p:nvSpPr>
            <p:cNvPr id="4324" name="TextBox 98"/>
            <p:cNvSpPr txBox="1">
              <a:spLocks noChangeArrowheads="1"/>
            </p:cNvSpPr>
            <p:nvPr/>
          </p:nvSpPr>
          <p:spPr bwMode="auto">
            <a:xfrm>
              <a:off x="7907439" y="2084188"/>
              <a:ext cx="1557947" cy="399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th-TH" altLang="en-US" sz="449" b="1">
                  <a:latin typeface="Tahoma" pitchFamily="34" charset="0"/>
                  <a:cs typeface="Tahoma" pitchFamily="34" charset="0"/>
                </a:rPr>
                <a:t>องค์การความร่วมมือ</a:t>
              </a:r>
              <a:br>
                <a:rPr lang="th-TH" altLang="en-US" sz="449" b="1">
                  <a:latin typeface="Tahoma" pitchFamily="34" charset="0"/>
                  <a:cs typeface="Tahoma" pitchFamily="34" charset="0"/>
                </a:rPr>
              </a:br>
              <a:r>
                <a:rPr lang="th-TH" altLang="en-US" sz="449" b="1">
                  <a:latin typeface="Tahoma" pitchFamily="34" charset="0"/>
                  <a:cs typeface="Tahoma" pitchFamily="34" charset="0"/>
                </a:rPr>
                <a:t>เพื่อเศรษฐกิจและการพัฒนา </a:t>
              </a:r>
              <a:br>
                <a:rPr lang="en-US" altLang="en-US" sz="449" b="1">
                  <a:latin typeface="Tahoma" pitchFamily="34" charset="0"/>
                  <a:cs typeface="Tahoma" pitchFamily="34" charset="0"/>
                </a:rPr>
              </a:br>
              <a:r>
                <a:rPr lang="th-TH" altLang="en-US" sz="449" b="1">
                  <a:latin typeface="Tahoma" pitchFamily="34" charset="0"/>
                  <a:cs typeface="Tahoma" pitchFamily="34" charset="0"/>
                </a:rPr>
                <a:t>(</a:t>
              </a:r>
              <a:r>
                <a:rPr lang="en-US" altLang="en-US" sz="449" b="1">
                  <a:latin typeface="Tahoma" pitchFamily="34" charset="0"/>
                  <a:cs typeface="Tahoma" pitchFamily="34" charset="0"/>
                </a:rPr>
                <a:t>OECD</a:t>
              </a:r>
              <a:r>
                <a:rPr lang="th-TH" altLang="en-US" sz="449" b="1">
                  <a:latin typeface="Tahoma" pitchFamily="34" charset="0"/>
                  <a:cs typeface="Tahoma" pitchFamily="34" charset="0"/>
                </a:rPr>
                <a:t>)</a:t>
              </a:r>
              <a:endParaRPr lang="en-US" altLang="en-US" sz="449" b="1"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7" name="Group 10"/>
          <p:cNvGrpSpPr>
            <a:grpSpLocks/>
          </p:cNvGrpSpPr>
          <p:nvPr/>
        </p:nvGrpSpPr>
        <p:grpSpPr bwMode="auto">
          <a:xfrm>
            <a:off x="744355" y="2116257"/>
            <a:ext cx="1162646" cy="565388"/>
            <a:chOff x="6669535" y="1733981"/>
            <a:chExt cx="1557947" cy="75253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9" cstate="print"/>
            <a:srcRect t="13998"/>
            <a:stretch/>
          </p:blipFill>
          <p:spPr>
            <a:xfrm>
              <a:off x="7095151" y="1733981"/>
              <a:ext cx="649542" cy="53880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pic>
        <p:sp>
          <p:nvSpPr>
            <p:cNvPr id="4322" name="TextBox 89"/>
            <p:cNvSpPr txBox="1">
              <a:spLocks noChangeArrowheads="1"/>
            </p:cNvSpPr>
            <p:nvPr/>
          </p:nvSpPr>
          <p:spPr bwMode="auto">
            <a:xfrm>
              <a:off x="6669535" y="2179616"/>
              <a:ext cx="1557947" cy="3068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th-TH" altLang="en-US" sz="449" b="1" dirty="0">
                  <a:latin typeface="Tahoma" pitchFamily="34" charset="0"/>
                  <a:cs typeface="Tahoma" pitchFamily="34" charset="0"/>
                </a:rPr>
                <a:t>เป้าหมายการพัฒนาที่ยั่งยืน </a:t>
              </a:r>
              <a:br>
                <a:rPr lang="th-TH" altLang="en-US" sz="449" b="1" dirty="0">
                  <a:latin typeface="Tahoma" pitchFamily="34" charset="0"/>
                  <a:cs typeface="Tahoma" pitchFamily="34" charset="0"/>
                </a:rPr>
              </a:br>
              <a:r>
                <a:rPr lang="th-TH" altLang="en-US" sz="449" b="1" dirty="0">
                  <a:latin typeface="Tahoma" pitchFamily="34" charset="0"/>
                  <a:cs typeface="Tahoma" pitchFamily="34" charset="0"/>
                </a:rPr>
                <a:t>(</a:t>
              </a:r>
              <a:r>
                <a:rPr lang="en-US" altLang="en-US" sz="449" b="1" dirty="0">
                  <a:latin typeface="Tahoma" pitchFamily="34" charset="0"/>
                  <a:cs typeface="Tahoma" pitchFamily="34" charset="0"/>
                </a:rPr>
                <a:t>SDGs</a:t>
              </a:r>
              <a:r>
                <a:rPr lang="th-TH" altLang="en-US" sz="449" b="1" dirty="0">
                  <a:latin typeface="Tahoma" pitchFamily="34" charset="0"/>
                  <a:cs typeface="Tahoma" pitchFamily="34" charset="0"/>
                </a:rPr>
                <a:t>)</a:t>
              </a:r>
              <a:endParaRPr lang="en-US" altLang="en-US" sz="449" b="1" dirty="0"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8" name="กลุ่ม 103"/>
          <p:cNvGrpSpPr>
            <a:grpSpLocks/>
          </p:cNvGrpSpPr>
          <p:nvPr/>
        </p:nvGrpSpPr>
        <p:grpSpPr bwMode="auto">
          <a:xfrm>
            <a:off x="7686607" y="2080612"/>
            <a:ext cx="692135" cy="616823"/>
            <a:chOff x="9967794" y="1713719"/>
            <a:chExt cx="928298" cy="821984"/>
          </a:xfrm>
        </p:grpSpPr>
        <p:sp>
          <p:nvSpPr>
            <p:cNvPr id="119" name="Oval 118"/>
            <p:cNvSpPr/>
            <p:nvPr/>
          </p:nvSpPr>
          <p:spPr>
            <a:xfrm>
              <a:off x="9967794" y="1713719"/>
              <a:ext cx="844322" cy="749372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46"/>
            </a:p>
          </p:txBody>
        </p:sp>
        <p:grpSp>
          <p:nvGrpSpPr>
            <p:cNvPr id="19" name="Group 31"/>
            <p:cNvGrpSpPr>
              <a:grpSpLocks/>
            </p:cNvGrpSpPr>
            <p:nvPr/>
          </p:nvGrpSpPr>
          <p:grpSpPr bwMode="auto">
            <a:xfrm>
              <a:off x="9999767" y="1720105"/>
              <a:ext cx="896325" cy="815598"/>
              <a:chOff x="9015028" y="1720105"/>
              <a:chExt cx="896325" cy="815598"/>
            </a:xfrm>
          </p:grpSpPr>
          <p:sp>
            <p:nvSpPr>
              <p:cNvPr id="4316" name="TextBox 16"/>
              <p:cNvSpPr txBox="1">
                <a:spLocks noChangeArrowheads="1"/>
              </p:cNvSpPr>
              <p:nvPr/>
            </p:nvSpPr>
            <p:spPr bwMode="auto">
              <a:xfrm>
                <a:off x="9015028" y="2197675"/>
                <a:ext cx="896325" cy="3380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th-TH" altLang="en-US" sz="524" b="1">
                    <a:latin typeface="Tahoma" pitchFamily="34" charset="0"/>
                    <a:cs typeface="Tahoma" pitchFamily="34" charset="0"/>
                  </a:rPr>
                  <a:t>ปฏิรูประบบวิจัยและนวัตกรรม</a:t>
                </a:r>
                <a:endParaRPr lang="en-US" altLang="en-US" sz="524" b="1">
                  <a:latin typeface="Tahoma" pitchFamily="34" charset="0"/>
                  <a:cs typeface="Tahoma" pitchFamily="34" charset="0"/>
                </a:endParaRPr>
              </a:p>
            </p:txBody>
          </p:sp>
          <p:grpSp>
            <p:nvGrpSpPr>
              <p:cNvPr id="20" name="Group 30"/>
              <p:cNvGrpSpPr>
                <a:grpSpLocks/>
              </p:cNvGrpSpPr>
              <p:nvPr/>
            </p:nvGrpSpPr>
            <p:grpSpPr bwMode="auto">
              <a:xfrm>
                <a:off x="9031280" y="1720105"/>
                <a:ext cx="780170" cy="536239"/>
                <a:chOff x="9031280" y="1720105"/>
                <a:chExt cx="780170" cy="536239"/>
              </a:xfrm>
            </p:grpSpPr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>
                <a:blip r:embed="rId10" cstate="print"/>
                <a:stretch>
                  <a:fillRect/>
                </a:stretch>
              </p:blipFill>
              <p:spPr>
                <a:xfrm>
                  <a:off x="9355010" y="1800984"/>
                  <a:ext cx="456202" cy="45536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</p:pic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>
                <a:blip r:embed="rId11" cstate="print"/>
                <a:stretch>
                  <a:fillRect/>
                </a:stretch>
              </p:blipFill>
              <p:spPr>
                <a:xfrm flipH="1">
                  <a:off x="9254869" y="1720066"/>
                  <a:ext cx="216179" cy="215783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</p:pic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9030741" y="1921569"/>
                  <a:ext cx="311552" cy="31256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</p:pic>
          </p:grpSp>
        </p:grpSp>
      </p:grpSp>
      <p:grpSp>
        <p:nvGrpSpPr>
          <p:cNvPr id="21" name="Group 23"/>
          <p:cNvGrpSpPr>
            <a:grpSpLocks/>
          </p:cNvGrpSpPr>
          <p:nvPr/>
        </p:nvGrpSpPr>
        <p:grpSpPr bwMode="auto">
          <a:xfrm>
            <a:off x="3146298" y="2103687"/>
            <a:ext cx="802355" cy="564487"/>
            <a:chOff x="11275769" y="1740786"/>
            <a:chExt cx="1074040" cy="75155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583544" y="1740786"/>
              <a:ext cx="521949" cy="521528"/>
            </a:xfrm>
            <a:prstGeom prst="rect">
              <a:avLst/>
            </a:prstGeom>
            <a:no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pic>
        <p:sp>
          <p:nvSpPr>
            <p:cNvPr id="4311" name="TextBox 85"/>
            <p:cNvSpPr txBox="1">
              <a:spLocks noChangeArrowheads="1"/>
            </p:cNvSpPr>
            <p:nvPr/>
          </p:nvSpPr>
          <p:spPr bwMode="auto">
            <a:xfrm>
              <a:off x="11275769" y="2277383"/>
              <a:ext cx="1074040" cy="214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449" b="1">
                  <a:latin typeface="Tahoma" pitchFamily="34" charset="0"/>
                  <a:cs typeface="Tahoma" pitchFamily="34" charset="0"/>
                </a:rPr>
                <a:t>ASEAN  Innovation</a:t>
              </a:r>
            </a:p>
          </p:txBody>
        </p:sp>
      </p:grpSp>
      <p:grpSp>
        <p:nvGrpSpPr>
          <p:cNvPr id="22" name="Group 19"/>
          <p:cNvGrpSpPr>
            <a:grpSpLocks/>
          </p:cNvGrpSpPr>
          <p:nvPr/>
        </p:nvGrpSpPr>
        <p:grpSpPr bwMode="auto">
          <a:xfrm>
            <a:off x="1685560" y="2097208"/>
            <a:ext cx="1046500" cy="589511"/>
            <a:chOff x="721783" y="1721863"/>
            <a:chExt cx="1402363" cy="786292"/>
          </a:xfrm>
        </p:grpSpPr>
        <p:pic>
          <p:nvPicPr>
            <p:cNvPr id="4308" name="Picture 5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822115" y="1721863"/>
              <a:ext cx="688440" cy="516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9" name="TextBox 130"/>
            <p:cNvSpPr txBox="1">
              <a:spLocks noChangeArrowheads="1"/>
            </p:cNvSpPr>
            <p:nvPr/>
          </p:nvSpPr>
          <p:spPr bwMode="auto">
            <a:xfrm>
              <a:off x="721783" y="2277412"/>
              <a:ext cx="1402363" cy="230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th-TH" altLang="en-US" sz="524" b="1" dirty="0">
                  <a:latin typeface="Tahoma" pitchFamily="34" charset="0"/>
                  <a:cs typeface="Tahoma" pitchFamily="34" charset="0"/>
                </a:rPr>
                <a:t>เศรษฐกิจพอเพียง</a:t>
              </a:r>
              <a:endParaRPr lang="en-US" altLang="en-US" sz="524" b="1" dirty="0"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07" name="Rounded Rectangle 83"/>
          <p:cNvSpPr/>
          <p:nvPr/>
        </p:nvSpPr>
        <p:spPr>
          <a:xfrm>
            <a:off x="42311" y="2779828"/>
            <a:ext cx="791274" cy="1011053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rIns="0" anchor="ctr"/>
          <a:lstStyle/>
          <a:p>
            <a:pPr algn="ctr">
              <a:defRPr/>
            </a:pPr>
            <a:r>
              <a:rPr lang="th-TH" sz="1496" b="1" dirty="0">
                <a:solidFill>
                  <a:schemeClr val="bg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ยุทธศาสตร์</a:t>
            </a:r>
            <a:endParaRPr lang="en-US" sz="1496" b="1" dirty="0">
              <a:solidFill>
                <a:schemeClr val="bg1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137" name="Rounded Rectangle 83"/>
          <p:cNvSpPr/>
          <p:nvPr/>
        </p:nvSpPr>
        <p:spPr>
          <a:xfrm>
            <a:off x="42309" y="3853396"/>
            <a:ext cx="775097" cy="1109061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rIns="0" anchor="ctr"/>
          <a:lstStyle/>
          <a:p>
            <a:pPr algn="ctr">
              <a:defRPr/>
            </a:pPr>
            <a:r>
              <a:rPr lang="th-TH" sz="1496" b="1" dirty="0">
                <a:solidFill>
                  <a:schemeClr val="bg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แผนงาน</a:t>
            </a:r>
            <a:endParaRPr lang="en-US" sz="1496" b="1" dirty="0">
              <a:solidFill>
                <a:schemeClr val="bg1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181" name="Rounded Rectangle 83"/>
          <p:cNvSpPr/>
          <p:nvPr/>
        </p:nvSpPr>
        <p:spPr>
          <a:xfrm>
            <a:off x="888517" y="3855176"/>
            <a:ext cx="1482044" cy="1107000"/>
          </a:xfrm>
          <a:prstGeom prst="roundRect">
            <a:avLst>
              <a:gd name="adj" fmla="val 0"/>
            </a:avLst>
          </a:prstGeom>
          <a:solidFill>
            <a:srgbClr val="FFE6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>
              <a:lnSpc>
                <a:spcPct val="90000"/>
              </a:lnSpc>
              <a:tabLst>
                <a:tab pos="128228" algn="l"/>
                <a:tab pos="170970" algn="l"/>
              </a:tabLst>
              <a:defRPr/>
            </a:pPr>
            <a:r>
              <a:rPr lang="th-TH" sz="1197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1. 	 การพัฒนากำลังคนด้าน 		วทน. สู่อนาคต</a:t>
            </a:r>
          </a:p>
          <a:p>
            <a:pPr>
              <a:lnSpc>
                <a:spcPct val="90000"/>
              </a:lnSpc>
              <a:tabLst>
                <a:tab pos="170970" algn="l"/>
              </a:tabLst>
              <a:defRPr/>
            </a:pPr>
            <a:r>
              <a:rPr lang="th-TH" sz="1197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2. 	</a:t>
            </a:r>
            <a:r>
              <a:rPr lang="th-TH" sz="1197" b="1" spc="-30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การพัฒนาผู้ประกอบการ</a:t>
            </a:r>
            <a:r>
              <a:rPr lang="th-TH" sz="1197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	รุ่นใหม่</a:t>
            </a:r>
          </a:p>
          <a:p>
            <a:pPr>
              <a:lnSpc>
                <a:spcPct val="90000"/>
              </a:lnSpc>
              <a:tabLst>
                <a:tab pos="170970" algn="l"/>
              </a:tabLst>
              <a:defRPr/>
            </a:pPr>
            <a:r>
              <a:rPr lang="th-TH" sz="1197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3.  การสร้างความตระหนัก	และแนวคิดนวัตกรรม</a:t>
            </a:r>
          </a:p>
        </p:txBody>
      </p:sp>
      <p:sp>
        <p:nvSpPr>
          <p:cNvPr id="185" name="Rounded Rectangle 83"/>
          <p:cNvSpPr/>
          <p:nvPr/>
        </p:nvSpPr>
        <p:spPr>
          <a:xfrm>
            <a:off x="2450709" y="3861033"/>
            <a:ext cx="1642438" cy="1107000"/>
          </a:xfrm>
          <a:prstGeom prst="roundRect">
            <a:avLst>
              <a:gd name="adj" fmla="val 4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>
              <a:lnSpc>
                <a:spcPct val="90000"/>
              </a:lnSpc>
              <a:tabLst>
                <a:tab pos="170970" algn="l"/>
              </a:tabLst>
              <a:defRPr/>
            </a:pPr>
            <a:r>
              <a:rPr lang="th-TH" sz="1197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4. 	การใช้ วทน. รองรับ  </a:t>
            </a:r>
            <a:br>
              <a:rPr lang="th-TH" sz="1197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</a:br>
            <a:r>
              <a:rPr lang="th-TH" sz="1197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    อุตสาหกรรมเป้าหมาย</a:t>
            </a:r>
          </a:p>
          <a:p>
            <a:pPr>
              <a:lnSpc>
                <a:spcPct val="90000"/>
              </a:lnSpc>
              <a:tabLst>
                <a:tab pos="170970" algn="l"/>
              </a:tabLst>
              <a:defRPr/>
            </a:pPr>
            <a:r>
              <a:rPr lang="th-TH" sz="1197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5. 	การพัฒนานโยบายและ	มาตรการด้านวิจัยและนวัตกรรม</a:t>
            </a:r>
          </a:p>
          <a:p>
            <a:pPr>
              <a:lnSpc>
                <a:spcPct val="90000"/>
              </a:lnSpc>
              <a:tabLst>
                <a:tab pos="170970" algn="l"/>
              </a:tabLst>
              <a:defRPr/>
            </a:pPr>
            <a:r>
              <a:rPr lang="th-TH" sz="1197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6. 	การวิจัย พัฒนา และ	นวัตกรรม </a:t>
            </a:r>
          </a:p>
          <a:p>
            <a:pPr>
              <a:defRPr/>
            </a:pPr>
            <a:endParaRPr lang="th-TH" sz="1197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>
              <a:defRPr/>
            </a:pPr>
            <a:endParaRPr lang="en-US" sz="1197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186" name="Rounded Rectangle 83"/>
          <p:cNvSpPr/>
          <p:nvPr/>
        </p:nvSpPr>
        <p:spPr>
          <a:xfrm>
            <a:off x="4159564" y="3858775"/>
            <a:ext cx="1749300" cy="1107000"/>
          </a:xfrm>
          <a:prstGeom prst="roundRect">
            <a:avLst>
              <a:gd name="adj" fmla="val 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>
              <a:lnSpc>
                <a:spcPct val="95000"/>
              </a:lnSpc>
              <a:tabLst>
                <a:tab pos="128228" algn="l"/>
              </a:tabLst>
              <a:defRPr/>
            </a:pPr>
            <a:r>
              <a:rPr lang="th-TH" sz="1197" b="1" spc="-23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7. การพัฒนาศักยภาพโครงสร้าง	พื้นฐานเพื่อเศรษฐกิจ สังคม 	สิ่งแวดล้อม</a:t>
            </a:r>
          </a:p>
          <a:p>
            <a:pPr>
              <a:lnSpc>
                <a:spcPct val="95000"/>
              </a:lnSpc>
              <a:tabLst>
                <a:tab pos="128228" algn="l"/>
              </a:tabLst>
              <a:defRPr/>
            </a:pPr>
            <a:r>
              <a:rPr lang="th-TH" sz="1197" b="1" spc="-23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8. การพัฒนาโครงสร้างพื้นฐาน	ด้าน </a:t>
            </a:r>
            <a:r>
              <a:rPr lang="th-TH" sz="1197" b="1" spc="-23" dirty="0" err="1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วทน</a:t>
            </a:r>
            <a:r>
              <a:rPr lang="th-TH" sz="1197" b="1" spc="-23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.</a:t>
            </a:r>
          </a:p>
          <a:p>
            <a:pPr>
              <a:lnSpc>
                <a:spcPct val="125000"/>
              </a:lnSpc>
              <a:defRPr/>
            </a:pPr>
            <a:endParaRPr lang="th-TH" sz="1197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187" name="Rounded Rectangle 83"/>
          <p:cNvSpPr/>
          <p:nvPr/>
        </p:nvSpPr>
        <p:spPr>
          <a:xfrm>
            <a:off x="5983848" y="3859389"/>
            <a:ext cx="1347210" cy="1107000"/>
          </a:xfrm>
          <a:prstGeom prst="roundRect">
            <a:avLst>
              <a:gd name="adj" fmla="val 27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>
              <a:lnSpc>
                <a:spcPct val="95000"/>
              </a:lnSpc>
              <a:tabLst>
                <a:tab pos="128228" algn="l"/>
                <a:tab pos="170970" algn="l"/>
              </a:tabLst>
              <a:defRPr/>
            </a:pPr>
            <a:r>
              <a:rPr lang="en-US" sz="1197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9. </a:t>
            </a:r>
            <a:r>
              <a:rPr lang="th-TH" sz="1197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การสร้างสรรค์เมือง	เทคโนโลยี และ	นวัตกรรม</a:t>
            </a:r>
            <a:endParaRPr lang="en-US" sz="1197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>
              <a:defRPr/>
            </a:pPr>
            <a:endParaRPr lang="th-TH" sz="1197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>
              <a:defRPr/>
            </a:pPr>
            <a:endParaRPr lang="en-US" sz="1197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188" name="Rounded Rectangle 83"/>
          <p:cNvSpPr/>
          <p:nvPr/>
        </p:nvSpPr>
        <p:spPr>
          <a:xfrm>
            <a:off x="7391184" y="3865741"/>
            <a:ext cx="1615513" cy="1107000"/>
          </a:xfrm>
          <a:prstGeom prst="roundRect">
            <a:avLst>
              <a:gd name="adj" fmla="val 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>
              <a:lnSpc>
                <a:spcPct val="90000"/>
              </a:lnSpc>
              <a:tabLst>
                <a:tab pos="211338" algn="l"/>
              </a:tabLst>
              <a:defRPr/>
            </a:pPr>
            <a:r>
              <a:rPr lang="th-TH" sz="1197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10. การพัฒนาเศรษฐกิจฐานราก</a:t>
            </a:r>
            <a:br>
              <a:rPr lang="th-TH" sz="1197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</a:br>
            <a:r>
              <a:rPr lang="th-TH" sz="1197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     ด้วยเทคโนโลยีและนวัตกรรม</a:t>
            </a:r>
          </a:p>
          <a:p>
            <a:pPr>
              <a:lnSpc>
                <a:spcPct val="90000"/>
              </a:lnSpc>
              <a:tabLst>
                <a:tab pos="211338" algn="l"/>
              </a:tabLst>
              <a:defRPr/>
            </a:pPr>
            <a:r>
              <a:rPr lang="th-TH" sz="1197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11. การบริหารจัดการ	ทรัพยากรด้วย </a:t>
            </a:r>
            <a:r>
              <a:rPr lang="th-TH" sz="1197" b="1" dirty="0" err="1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วทน</a:t>
            </a:r>
            <a:r>
              <a:rPr lang="th-TH" sz="1197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.</a:t>
            </a:r>
          </a:p>
          <a:p>
            <a:pPr>
              <a:lnSpc>
                <a:spcPct val="90000"/>
              </a:lnSpc>
              <a:tabLst>
                <a:tab pos="211338" algn="l"/>
              </a:tabLst>
              <a:defRPr/>
            </a:pPr>
            <a:r>
              <a:rPr lang="th-TH" sz="1197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12. การส่งเสริมการใช้ </a:t>
            </a:r>
            <a:r>
              <a:rPr lang="th-TH" sz="1197" b="1" dirty="0" err="1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วทน</a:t>
            </a:r>
            <a:r>
              <a:rPr lang="th-TH" sz="1197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. 	ระดับชุมชน</a:t>
            </a:r>
          </a:p>
          <a:p>
            <a:pPr>
              <a:defRPr/>
            </a:pPr>
            <a:endParaRPr lang="th-TH" sz="1197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grpSp>
        <p:nvGrpSpPr>
          <p:cNvPr id="23" name="Group 2"/>
          <p:cNvGrpSpPr>
            <a:grpSpLocks/>
          </p:cNvGrpSpPr>
          <p:nvPr/>
        </p:nvGrpSpPr>
        <p:grpSpPr bwMode="auto">
          <a:xfrm>
            <a:off x="7042449" y="2140190"/>
            <a:ext cx="629321" cy="502926"/>
            <a:chOff x="9383235" y="1818669"/>
            <a:chExt cx="842963" cy="671228"/>
          </a:xfrm>
        </p:grpSpPr>
        <p:sp>
          <p:nvSpPr>
            <p:cNvPr id="4306" name="TextBox 117"/>
            <p:cNvSpPr txBox="1">
              <a:spLocks noChangeArrowheads="1"/>
            </p:cNvSpPr>
            <p:nvPr/>
          </p:nvSpPr>
          <p:spPr bwMode="auto">
            <a:xfrm>
              <a:off x="9383235" y="2259008"/>
              <a:ext cx="842963" cy="2308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th-TH" altLang="en-US" sz="524" b="1">
                  <a:latin typeface="Tahoma" pitchFamily="34" charset="0"/>
                  <a:cs typeface="Tahoma" pitchFamily="34" charset="0"/>
                </a:rPr>
                <a:t>ประชารัฐ</a:t>
              </a:r>
              <a:endParaRPr lang="en-US" altLang="en-US" sz="524" b="1">
                <a:latin typeface="Tahoma" pitchFamily="34" charset="0"/>
                <a:cs typeface="Tahoma" pitchFamily="34" charset="0"/>
              </a:endParaRPr>
            </a:p>
          </p:txBody>
        </p:sp>
        <p:pic>
          <p:nvPicPr>
            <p:cNvPr id="4307" name="Picture 183" descr="ผลการค้นหารูปภาพสำหรับ ประชารัฐ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9387088" y="1818669"/>
              <a:ext cx="700432" cy="289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8" name="Rounded Rectangle 83"/>
          <p:cNvSpPr/>
          <p:nvPr/>
        </p:nvSpPr>
        <p:spPr>
          <a:xfrm>
            <a:off x="924071" y="2791975"/>
            <a:ext cx="1463677" cy="972000"/>
          </a:xfrm>
          <a:prstGeom prst="roundRect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0" rIns="0" anchor="ctr"/>
          <a:lstStyle/>
          <a:p>
            <a:pPr algn="ctr">
              <a:lnSpc>
                <a:spcPct val="90000"/>
              </a:lnSpc>
              <a:defRPr/>
            </a:pPr>
            <a:r>
              <a:rPr lang="th-TH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บ่มเพาะ</a:t>
            </a:r>
            <a:r>
              <a:rPr lang="th-TH" sz="1346" b="1" dirty="0" err="1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นวัตกร</a:t>
            </a:r>
            <a:br>
              <a:rPr lang="th-TH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</a:br>
            <a:r>
              <a:rPr lang="th-TH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เพื่ออนาคต </a:t>
            </a:r>
            <a:br>
              <a:rPr lang="th-TH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</a:br>
            <a:r>
              <a:rPr lang="th-TH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(</a:t>
            </a:r>
            <a:r>
              <a:rPr lang="en-US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Incubate Future Innovators</a:t>
            </a:r>
            <a:r>
              <a:rPr lang="th-TH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)</a:t>
            </a:r>
          </a:p>
        </p:txBody>
      </p:sp>
      <p:sp>
        <p:nvSpPr>
          <p:cNvPr id="179" name="Rounded Rectangle 83"/>
          <p:cNvSpPr/>
          <p:nvPr/>
        </p:nvSpPr>
        <p:spPr>
          <a:xfrm>
            <a:off x="2486713" y="2787788"/>
            <a:ext cx="1573298" cy="972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th-TH" sz="1346" b="1" spc="-45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 </a:t>
            </a:r>
            <a:r>
              <a:rPr lang="th-TH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บริหารจัดการงานวิจัยพัฒนาและนวัตกรรม</a:t>
            </a:r>
            <a:br>
              <a:rPr lang="th-TH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</a:br>
            <a:r>
              <a:rPr lang="th-TH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ในสาขาเป้าหมาย </a:t>
            </a:r>
            <a:br>
              <a:rPr lang="th-TH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</a:br>
            <a:r>
              <a:rPr lang="th-TH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(</a:t>
            </a:r>
            <a:r>
              <a:rPr lang="en-US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Manage RDI</a:t>
            </a:r>
            <a:r>
              <a:rPr lang="th-TH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</a:t>
            </a:r>
            <a:r>
              <a:rPr lang="en-US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of Strategic Clusters</a:t>
            </a:r>
            <a:r>
              <a:rPr lang="th-TH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) </a:t>
            </a:r>
          </a:p>
        </p:txBody>
      </p:sp>
      <p:sp>
        <p:nvSpPr>
          <p:cNvPr id="4" name="Oval 3"/>
          <p:cNvSpPr/>
          <p:nvPr/>
        </p:nvSpPr>
        <p:spPr>
          <a:xfrm>
            <a:off x="882639" y="2749112"/>
            <a:ext cx="225277" cy="22406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119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1</a:t>
            </a:r>
            <a:endParaRPr lang="en-US" sz="1197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2452368" y="2762850"/>
            <a:ext cx="225277" cy="22406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119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2</a:t>
            </a:r>
            <a:endParaRPr lang="en-US" sz="1197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</p:txBody>
      </p:sp>
      <p:sp>
        <p:nvSpPr>
          <p:cNvPr id="180" name="Rounded Rectangle 83"/>
          <p:cNvSpPr/>
          <p:nvPr/>
        </p:nvSpPr>
        <p:spPr>
          <a:xfrm>
            <a:off x="4159896" y="2785859"/>
            <a:ext cx="1735926" cy="972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th-TH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ขับเคลื่อนโครงการ วทน.</a:t>
            </a:r>
          </a:p>
          <a:p>
            <a:pPr algn="ctr">
              <a:lnSpc>
                <a:spcPct val="90000"/>
              </a:lnSpc>
              <a:defRPr/>
            </a:pPr>
            <a:r>
              <a:rPr lang="th-TH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ขนาดใหญ่</a:t>
            </a:r>
            <a:endParaRPr lang="en-US" sz="1346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algn="ctr">
              <a:lnSpc>
                <a:spcPct val="90000"/>
              </a:lnSpc>
              <a:defRPr/>
            </a:pPr>
            <a:r>
              <a:rPr lang="en-US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(Develop Mega Science Projects</a:t>
            </a:r>
            <a:r>
              <a:rPr lang="th-TH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)</a:t>
            </a:r>
          </a:p>
        </p:txBody>
      </p:sp>
      <p:sp>
        <p:nvSpPr>
          <p:cNvPr id="126" name="Oval 125"/>
          <p:cNvSpPr/>
          <p:nvPr/>
        </p:nvSpPr>
        <p:spPr>
          <a:xfrm>
            <a:off x="4127933" y="2763624"/>
            <a:ext cx="225277" cy="22406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119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3</a:t>
            </a:r>
            <a:endParaRPr lang="en-US" sz="1197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</p:txBody>
      </p:sp>
      <p:sp>
        <p:nvSpPr>
          <p:cNvPr id="182" name="Rounded Rectangle 83"/>
          <p:cNvSpPr/>
          <p:nvPr/>
        </p:nvSpPr>
        <p:spPr>
          <a:xfrm>
            <a:off x="7420051" y="2794187"/>
            <a:ext cx="1603421" cy="972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0" rIns="0" anchor="ctr"/>
          <a:lstStyle/>
          <a:p>
            <a:pPr algn="ctr">
              <a:lnSpc>
                <a:spcPct val="90000"/>
              </a:lnSpc>
              <a:defRPr/>
            </a:pPr>
            <a:r>
              <a:rPr lang="th-TH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ผลักดันเทคโนโลยี</a:t>
            </a:r>
            <a:br>
              <a:rPr lang="th-TH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</a:br>
            <a:r>
              <a:rPr lang="th-TH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เพื่อสังคมและ</a:t>
            </a:r>
            <a:br>
              <a:rPr lang="th-TH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</a:br>
            <a:r>
              <a:rPr lang="th-TH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เศรษฐกิจฐานราก</a:t>
            </a:r>
            <a:br>
              <a:rPr lang="th-TH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</a:br>
            <a:r>
              <a:rPr lang="th-TH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(</a:t>
            </a:r>
            <a:r>
              <a:rPr lang="en-US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Drive Technology for Community Economy</a:t>
            </a:r>
            <a:r>
              <a:rPr lang="th-TH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)</a:t>
            </a:r>
          </a:p>
        </p:txBody>
      </p:sp>
      <p:sp>
        <p:nvSpPr>
          <p:cNvPr id="128" name="Oval 127"/>
          <p:cNvSpPr/>
          <p:nvPr/>
        </p:nvSpPr>
        <p:spPr>
          <a:xfrm>
            <a:off x="7411182" y="2752769"/>
            <a:ext cx="225277" cy="22406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119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5</a:t>
            </a:r>
            <a:endParaRPr lang="en-US" sz="1197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</p:txBody>
      </p:sp>
      <p:sp>
        <p:nvSpPr>
          <p:cNvPr id="183" name="Rounded Rectangle 83"/>
          <p:cNvSpPr/>
          <p:nvPr/>
        </p:nvSpPr>
        <p:spPr>
          <a:xfrm>
            <a:off x="5955119" y="2788529"/>
            <a:ext cx="1400339" cy="972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th-TH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พัฒนาเขตนวัตกรรม</a:t>
            </a:r>
          </a:p>
          <a:p>
            <a:pPr algn="ctr">
              <a:lnSpc>
                <a:spcPct val="90000"/>
              </a:lnSpc>
              <a:defRPr/>
            </a:pPr>
            <a:r>
              <a:rPr lang="th-TH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ในพื้นที่เป้าหมาย </a:t>
            </a:r>
            <a:br>
              <a:rPr lang="th-TH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</a:br>
            <a:r>
              <a:rPr lang="th-TH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(</a:t>
            </a:r>
            <a:r>
              <a:rPr lang="en-US" sz="1346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Develop Targeted Innovation Zones)</a:t>
            </a:r>
          </a:p>
        </p:txBody>
      </p:sp>
      <p:sp>
        <p:nvSpPr>
          <p:cNvPr id="127" name="Oval 126"/>
          <p:cNvSpPr/>
          <p:nvPr/>
        </p:nvSpPr>
        <p:spPr>
          <a:xfrm>
            <a:off x="5937114" y="2774461"/>
            <a:ext cx="225277" cy="22406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119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4</a:t>
            </a:r>
            <a:endParaRPr lang="en-US" sz="1197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351023" y="7107"/>
            <a:ext cx="8752326" cy="53430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693" b="1" dirty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แผนยุทธศาสตร์ระยะ 20 ปี กระทรวงวิทยาศาสตร์และเทคโนโลยี (พ.ศ. 2560–2579)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CF3E80F3-102C-48AB-99E2-71D0A45AA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34656-346B-402D-A1EB-0D75641ABBA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087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72404" y="213147"/>
            <a:ext cx="7268135" cy="4818634"/>
            <a:chOff x="874060" y="609140"/>
            <a:chExt cx="9690847" cy="6424845"/>
          </a:xfrm>
        </p:grpSpPr>
        <p:grpSp>
          <p:nvGrpSpPr>
            <p:cNvPr id="6" name="Group 5"/>
            <p:cNvGrpSpPr/>
            <p:nvPr/>
          </p:nvGrpSpPr>
          <p:grpSpPr>
            <a:xfrm>
              <a:off x="874060" y="609140"/>
              <a:ext cx="9690847" cy="6424845"/>
              <a:chOff x="858501" y="205348"/>
              <a:chExt cx="10579580" cy="642484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93" t="2353" r="619" b="5294"/>
              <a:stretch/>
            </p:blipFill>
            <p:spPr>
              <a:xfrm>
                <a:off x="858501" y="205348"/>
                <a:ext cx="10579580" cy="6333564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0133717" y="5704400"/>
                <a:ext cx="1304363" cy="9257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507337" y="789287"/>
              <a:ext cx="1748771" cy="3992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346" b="1" dirty="0">
                  <a:latin typeface="TH SarabunPSK" charset="0"/>
                  <a:ea typeface="TH SarabunPSK" charset="0"/>
                  <a:cs typeface="TH SarabunPSK" charset="0"/>
                </a:rPr>
                <a:t>(</a:t>
              </a:r>
              <a:r>
                <a:rPr lang="th-TH" sz="1346" b="1" dirty="0" err="1">
                  <a:latin typeface="TH SarabunPSK" charset="0"/>
                  <a:ea typeface="TH SarabunPSK" charset="0"/>
                  <a:cs typeface="TH SarabunPSK" charset="0"/>
                </a:rPr>
                <a:t>รวท</a:t>
              </a:r>
              <a:r>
                <a:rPr lang="th-TH" sz="1346" b="1" dirty="0">
                  <a:latin typeface="TH SarabunPSK" charset="0"/>
                  <a:ea typeface="TH SarabunPSK" charset="0"/>
                  <a:cs typeface="TH SarabunPSK" charset="0"/>
                </a:rPr>
                <a:t>. สุวิทย์ เมษินทรีย์)</a:t>
              </a:r>
              <a:endParaRPr lang="en-US" sz="1346" b="1" dirty="0">
                <a:latin typeface="TH SarabunPSK" charset="0"/>
                <a:ea typeface="TH SarabunPSK" charset="0"/>
                <a:cs typeface="TH SarabunPSK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04954" y="803379"/>
            <a:ext cx="797013" cy="2539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th-TH" sz="1050" dirty="0"/>
              <a:t>วิทย์สร้างคน</a:t>
            </a:r>
            <a:endParaRPr lang="en-US" sz="1050" dirty="0"/>
          </a:p>
        </p:txBody>
      </p:sp>
      <p:sp>
        <p:nvSpPr>
          <p:cNvPr id="9" name="TextBox 8"/>
          <p:cNvSpPr txBox="1"/>
          <p:nvPr/>
        </p:nvSpPr>
        <p:spPr>
          <a:xfrm>
            <a:off x="7652529" y="925009"/>
            <a:ext cx="688009" cy="2539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th-TH" sz="1050" dirty="0"/>
              <a:t>วิทย์แก้จน</a:t>
            </a:r>
            <a:endParaRPr lang="en-US" sz="1050" dirty="0"/>
          </a:p>
        </p:txBody>
      </p:sp>
      <p:sp>
        <p:nvSpPr>
          <p:cNvPr id="10" name="TextBox 9"/>
          <p:cNvSpPr txBox="1"/>
          <p:nvPr/>
        </p:nvSpPr>
        <p:spPr>
          <a:xfrm>
            <a:off x="6554458" y="3940108"/>
            <a:ext cx="889987" cy="25391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th-TH" sz="1050" dirty="0"/>
              <a:t>วิทย์เสริมแกร่ง</a:t>
            </a:r>
            <a:endParaRPr lang="en-US" sz="105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E7924D-A594-419E-96C6-37B189FB5AD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21572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EBE810C-EA2F-48CD-8E09-98C1BFB4A8E7}"/>
              </a:ext>
            </a:extLst>
          </p:cNvPr>
          <p:cNvSpPr txBox="1">
            <a:spLocks/>
          </p:cNvSpPr>
          <p:nvPr/>
        </p:nvSpPr>
        <p:spPr>
          <a:xfrm>
            <a:off x="1388100" y="1470876"/>
            <a:ext cx="6367800" cy="1729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th-TH" sz="45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โครงการที่สำคัญของ วท</a:t>
            </a:r>
            <a:r>
              <a:rPr lang="en-US" sz="45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798103-1B1E-4B1D-B5E5-CD1DFF3FA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62" y="593256"/>
            <a:ext cx="7777273" cy="42514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490CCD-8954-4E42-8675-39B226537FBC}"/>
              </a:ext>
            </a:extLst>
          </p:cNvPr>
          <p:cNvSpPr/>
          <p:nvPr/>
        </p:nvSpPr>
        <p:spPr>
          <a:xfrm>
            <a:off x="3744139" y="53134"/>
            <a:ext cx="1655721" cy="540122"/>
          </a:xfrm>
          <a:prstGeom prst="rect">
            <a:avLst/>
          </a:prstGeom>
        </p:spPr>
        <p:txBody>
          <a:bodyPr wrap="none" lIns="77698" tIns="38849" rIns="77698" bIns="38849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/>
            <a:r>
              <a:rPr lang="th-TH" altLang="x-none" sz="3000" b="1" u="sng" dirty="0">
                <a:solidFill>
                  <a:srgbClr val="FF0000"/>
                </a:solidFill>
                <a:latin typeface="TH SarabunPSK" charset="0"/>
                <a:ea typeface="Tahoma" charset="0"/>
                <a:cs typeface="TH SarabunPSK" charset="0"/>
              </a:rPr>
              <a:t>โครงการ </a:t>
            </a:r>
            <a:r>
              <a:rPr lang="en-US" altLang="x-none" sz="3000" b="1" u="sng" dirty="0" err="1">
                <a:solidFill>
                  <a:srgbClr val="FF0000"/>
                </a:solidFill>
                <a:latin typeface="TH SarabunPSK" charset="0"/>
                <a:ea typeface="Tahoma" charset="0"/>
                <a:cs typeface="TH SarabunPSK" charset="0"/>
              </a:rPr>
              <a:t>EECi</a:t>
            </a:r>
            <a:endParaRPr lang="en-GB" altLang="x-none" sz="3000" b="1" u="sng" dirty="0">
              <a:solidFill>
                <a:srgbClr val="FF0000"/>
              </a:solidFill>
              <a:latin typeface="TH SarabunPSK" charset="0"/>
              <a:ea typeface="Tahoma" charset="0"/>
              <a:cs typeface="TH SarabunPSK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21CF82-1952-46D2-8654-45643142DF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1668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Title 1"/>
          <p:cNvSpPr txBox="1">
            <a:spLocks/>
          </p:cNvSpPr>
          <p:nvPr/>
        </p:nvSpPr>
        <p:spPr bwMode="auto">
          <a:xfrm>
            <a:off x="1806378" y="656036"/>
            <a:ext cx="5671276" cy="56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698" tIns="38849" rIns="77698" bIns="38849" anchor="b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th-TH" altLang="x-none" sz="2693" b="1" dirty="0">
                <a:latin typeface="TH SarabunPSK" charset="0"/>
                <a:cs typeface="TH SarabunPSK" charset="0"/>
              </a:rPr>
              <a:t>จัดหาและสร้างระบบดาวเทียมสำรวจโลก</a:t>
            </a:r>
            <a:endParaRPr lang="en-US" altLang="x-none" sz="2693" b="1" dirty="0">
              <a:latin typeface="TH SarabunPSK" charset="0"/>
              <a:cs typeface="TH SarabunPSK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359384" y="1175147"/>
          <a:ext cx="8273302" cy="1714500"/>
        </p:xfrm>
        <a:graphic>
          <a:graphicData uri="http://schemas.openxmlformats.org/drawingml/2006/table">
            <a:tbl>
              <a:tblPr/>
              <a:tblGrid>
                <a:gridCol w="41366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366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145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th-TH" altLang="x-non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cs typeface="TH SarabunPSK" charset="0"/>
                        </a:rPr>
                        <a:t>   ดาวเทียมหลัก ขนาดประมาณ 500 กก.                                                                 </a:t>
                      </a:r>
                      <a:br>
                        <a:rPr kumimoji="0" lang="th-TH" altLang="x-non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cs typeface="TH SarabunPSK" charset="0"/>
                        </a:rPr>
                      </a:br>
                      <a:r>
                        <a:rPr kumimoji="0" lang="th-TH" altLang="x-non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cs typeface="TH SarabunPSK" charset="0"/>
                        </a:rPr>
                        <a:t>     ความละเอียดการถ่ายภาพ 0.5 ม. 1 ดวง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x-none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charset="0"/>
                        <a:cs typeface="TH SarabunPSK" charset="0"/>
                      </a:endParaRPr>
                    </a:p>
                  </a:txBody>
                  <a:tcPr marL="84019" marR="84019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th-TH" altLang="x-non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cs typeface="TH SarabunPSK" charset="0"/>
                        </a:rPr>
                        <a:t>   ดาวเทียมขนาดเล็ก ขนาดประมาณ 50 กก.                                                                              </a:t>
                      </a:r>
                      <a:br>
                        <a:rPr kumimoji="0" lang="th-TH" altLang="x-non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cs typeface="TH SarabunPSK" charset="0"/>
                        </a:rPr>
                      </a:br>
                      <a:r>
                        <a:rPr kumimoji="0" lang="th-TH" altLang="x-non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cs typeface="TH SarabunPSK" charset="0"/>
                        </a:rPr>
                        <a:t>     ความละเอียดการถ่ายภาพ 2 ม. 1 ดวง สร้างในประเทศไทย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altLang="x-none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charset="0"/>
                        <a:cs typeface="TH SarabunPSK" charset="0"/>
                      </a:endParaRPr>
                    </a:p>
                  </a:txBody>
                  <a:tcPr marL="84019" marR="84019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5615" name="Picture 2" descr="http://spacenews.com/wp-content/uploads/2017/11/earth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5169" y="1735931"/>
            <a:ext cx="1502421" cy="872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6" name="Picture 2" descr="https://www.sstl.co.uk/SSTL/media/News-Assets/14-Jan-14/Earthmapper_2.Final-Color-Output-copy-lores_300dpi.jpg?width=1181&amp;height=1181&amp;ext=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4539" y="1776413"/>
            <a:ext cx="1137756" cy="84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352094" y="2603899"/>
            <a:ext cx="8614855" cy="2050256"/>
          </a:xfrm>
          <a:prstGeom prst="rect">
            <a:avLst/>
          </a:prstGeom>
        </p:spPr>
        <p:txBody>
          <a:bodyPr lIns="77698" tIns="38849" rIns="77698" bIns="38849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1359" indent="-291359" algn="l">
              <a:buFont typeface="Arial" panose="020B0604020202020204" pitchFamily="34" charset="0"/>
              <a:buChar char="•"/>
              <a:defRPr/>
            </a:pPr>
            <a:r>
              <a:rPr lang="th-TH" sz="1795" b="1" dirty="0">
                <a:latin typeface="TH SarabunPSK" pitchFamily="34" charset="-34"/>
                <a:cs typeface="TH SarabunPSK" pitchFamily="34" charset="-34"/>
              </a:rPr>
              <a:t>อาคารและเครื่องมือเพื่อการประกอบและทดสอบดาวเทียมที่ </a:t>
            </a:r>
            <a:r>
              <a:rPr lang="en-US" sz="1795" b="1" dirty="0">
                <a:latin typeface="TH SarabunPSK" pitchFamily="34" charset="-34"/>
                <a:cs typeface="TH SarabunPSK" pitchFamily="34" charset="-34"/>
              </a:rPr>
              <a:t>Space </a:t>
            </a:r>
            <a:r>
              <a:rPr lang="en-US" sz="1795" b="1" dirty="0" err="1">
                <a:latin typeface="TH SarabunPSK" pitchFamily="34" charset="-34"/>
                <a:cs typeface="TH SarabunPSK" pitchFamily="34" charset="-34"/>
              </a:rPr>
              <a:t>Krenovation</a:t>
            </a:r>
            <a:r>
              <a:rPr lang="en-US" sz="1795" b="1" dirty="0">
                <a:latin typeface="TH SarabunPSK" pitchFamily="34" charset="-34"/>
                <a:cs typeface="TH SarabunPSK" pitchFamily="34" charset="-34"/>
              </a:rPr>
              <a:t> Park </a:t>
            </a:r>
            <a:r>
              <a:rPr lang="th-TH" sz="1795" b="1" dirty="0">
                <a:latin typeface="TH SarabunPSK" pitchFamily="34" charset="-34"/>
                <a:cs typeface="TH SarabunPSK" pitchFamily="34" charset="-34"/>
              </a:rPr>
              <a:t>ศรีราชา</a:t>
            </a:r>
          </a:p>
          <a:p>
            <a:pPr>
              <a:defRPr/>
            </a:pPr>
            <a:endParaRPr lang="th-TH" sz="1795" b="1" dirty="0">
              <a:latin typeface="TH SarabunPSK" pitchFamily="34" charset="-34"/>
              <a:cs typeface="TH SarabunPSK" pitchFamily="34" charset="-34"/>
            </a:endParaRPr>
          </a:p>
          <a:p>
            <a:pPr>
              <a:defRPr/>
            </a:pPr>
            <a:endParaRPr lang="th-TH" sz="1795" b="1" dirty="0">
              <a:latin typeface="TH SarabunPSK" pitchFamily="34" charset="-34"/>
              <a:cs typeface="TH SarabunPSK" pitchFamily="34" charset="-34"/>
            </a:endParaRPr>
          </a:p>
          <a:p>
            <a:pPr>
              <a:defRPr/>
            </a:pPr>
            <a:endParaRPr lang="th-TH" sz="823" b="1" dirty="0">
              <a:latin typeface="TH SarabunPSK" pitchFamily="34" charset="-34"/>
              <a:cs typeface="TH SarabunPSK" pitchFamily="34" charset="-34"/>
            </a:endParaRPr>
          </a:p>
          <a:p>
            <a:pPr marL="291359" indent="-291359" algn="l">
              <a:buFont typeface="Arial" panose="020B0604020202020204" pitchFamily="34" charset="0"/>
              <a:buChar char="•"/>
              <a:defRPr/>
            </a:pPr>
            <a:r>
              <a:rPr lang="th-TH" sz="1795" b="1" dirty="0">
                <a:latin typeface="TH SarabunPSK" pitchFamily="34" charset="-34"/>
                <a:cs typeface="TH SarabunPSK" pitchFamily="34" charset="-34"/>
              </a:rPr>
              <a:t>ระบบควบคุม รับสัญญาณและผลิตภาพถ่ายจากดาวเทียมเพื่อภารกิจทางพลเรือนและภารกิจทางการทหาร</a:t>
            </a:r>
          </a:p>
          <a:p>
            <a:pPr>
              <a:defRPr/>
            </a:pPr>
            <a:endParaRPr lang="en-US" sz="1795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5618" name="Picture 4" descr="http://cdn.satellitetoday.com/wp-content/uploads/2015/12/Mating-SGD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3192" y="2965848"/>
            <a:ext cx="1728513" cy="78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9" name="Picture 6" descr="http://rsaa.anu.edu.au/files/AITC_internal_ne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9968" y="2983706"/>
            <a:ext cx="1649746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0" name="Picture 8" descr="https://i.pinimg.com/originals/00/68/ca/0068ca24656ad8483b04940ee2722c7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9771" y="2950369"/>
            <a:ext cx="1576813" cy="85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1" name="Picture 10" descr="http://i.telegraph.co.uk/multimedia/archive/02768/geoff-pugh-3_2768696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3192" y="4273154"/>
            <a:ext cx="1718303" cy="775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2" name="Picture 12" descr="https://media.defense.gov/2007/Oct/26/2000437025/-1/-1/0/071025-F-5646S-3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9968" y="4270178"/>
            <a:ext cx="1673084" cy="76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3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9771" y="4273154"/>
            <a:ext cx="1802906" cy="80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554594" y="114635"/>
            <a:ext cx="6209853" cy="540122"/>
          </a:xfrm>
          <a:prstGeom prst="rect">
            <a:avLst/>
          </a:prstGeom>
        </p:spPr>
        <p:txBody>
          <a:bodyPr wrap="none" lIns="77698" tIns="38849" rIns="77698" bIns="38849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/>
            <a:r>
              <a:rPr lang="th-TH" altLang="x-none" sz="3000" b="1" u="sng" dirty="0">
                <a:solidFill>
                  <a:srgbClr val="FF0000"/>
                </a:solidFill>
                <a:latin typeface="TH SarabunPSK" charset="0"/>
                <a:ea typeface="Tahoma" charset="0"/>
                <a:cs typeface="TH SarabunPSK" charset="0"/>
              </a:rPr>
              <a:t>โครงการระบบดาวเทียมสำรวจเพื่อการพัฒนา (</a:t>
            </a:r>
            <a:r>
              <a:rPr lang="en-GB" altLang="x-none" sz="3000" b="1" u="sng" dirty="0">
                <a:solidFill>
                  <a:srgbClr val="FF0000"/>
                </a:solidFill>
                <a:latin typeface="TH SarabunPSK" charset="0"/>
                <a:ea typeface="Tahoma" charset="0"/>
                <a:cs typeface="TH SarabunPSK" charset="0"/>
              </a:rPr>
              <a:t>THEOS</a:t>
            </a:r>
            <a:r>
              <a:rPr lang="th-TH" altLang="x-none" sz="3000" b="1" u="sng" dirty="0">
                <a:solidFill>
                  <a:srgbClr val="FF0000"/>
                </a:solidFill>
                <a:latin typeface="TH SarabunPSK" charset="0"/>
                <a:ea typeface="Tahoma" charset="0"/>
                <a:cs typeface="TH SarabunPSK" charset="0"/>
              </a:rPr>
              <a:t>-</a:t>
            </a:r>
            <a:r>
              <a:rPr lang="en-GB" altLang="x-none" sz="3000" b="1" u="sng" dirty="0">
                <a:solidFill>
                  <a:srgbClr val="FF0000"/>
                </a:solidFill>
                <a:latin typeface="TH SarabunPSK" charset="0"/>
                <a:ea typeface="Tahoma" charset="0"/>
                <a:cs typeface="TH SarabunPSK" charset="0"/>
              </a:rPr>
              <a:t>2</a:t>
            </a:r>
            <a:r>
              <a:rPr lang="th-TH" altLang="x-none" sz="3000" b="1" u="sng" dirty="0">
                <a:solidFill>
                  <a:srgbClr val="FF0000"/>
                </a:solidFill>
                <a:latin typeface="TH SarabunPSK" charset="0"/>
                <a:ea typeface="Tahoma" charset="0"/>
                <a:cs typeface="TH SarabunPSK" charset="0"/>
              </a:rPr>
              <a:t>)</a:t>
            </a:r>
            <a:endParaRPr lang="en-GB" altLang="x-none" sz="3000" b="1" u="sng" dirty="0">
              <a:solidFill>
                <a:srgbClr val="FF0000"/>
              </a:solidFill>
              <a:latin typeface="TH SarabunPSK" charset="0"/>
              <a:ea typeface="Tahoma" charset="0"/>
              <a:cs typeface="TH SarabunPSK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A34AF1-4145-4121-A64A-F9097F9AC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34656-346B-402D-A1EB-0D75641ABBA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46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2"/>
          <p:cNvGrpSpPr>
            <a:grpSpLocks/>
          </p:cNvGrpSpPr>
          <p:nvPr/>
        </p:nvGrpSpPr>
        <p:grpSpPr bwMode="auto">
          <a:xfrm>
            <a:off x="476760" y="710278"/>
            <a:ext cx="6282330" cy="4414351"/>
            <a:chOff x="600904" y="872737"/>
            <a:chExt cx="8453952" cy="5912534"/>
          </a:xfrm>
        </p:grpSpPr>
        <p:pic>
          <p:nvPicPr>
            <p:cNvPr id="47108" name="Picture 3" descr="D:\Present_Spa\Untitled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70327" y="1194409"/>
              <a:ext cx="3041661" cy="5590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09" name="Picture 5" descr="D:\Present_Spa\nsp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87183" y="872737"/>
              <a:ext cx="1108693" cy="1313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10" name="Picture 6" descr="D:\Present_Spa\stsp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84969" y="4820677"/>
              <a:ext cx="1640506" cy="697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11" name="TextBox 7"/>
            <p:cNvSpPr txBox="1">
              <a:spLocks noChangeArrowheads="1"/>
            </p:cNvSpPr>
            <p:nvPr/>
          </p:nvSpPr>
          <p:spPr bwMode="auto">
            <a:xfrm>
              <a:off x="699476" y="2111513"/>
              <a:ext cx="2038905" cy="7875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th-TH" altLang="en-US" sz="1787" b="1" dirty="0">
                  <a:latin typeface="TH SarabunPSK" pitchFamily="34" charset="-34"/>
                  <a:cs typeface="TH SarabunPSK" pitchFamily="34" charset="-34"/>
                </a:rPr>
                <a:t>อุทยานวิทยาศาสตร์</a:t>
              </a:r>
              <a:endParaRPr lang="en-US" altLang="en-US" sz="1787" b="1" dirty="0">
                <a:latin typeface="TH SarabunPSK" pitchFamily="34" charset="-34"/>
                <a:cs typeface="TH SarabunPSK" pitchFamily="34" charset="-34"/>
              </a:endParaRPr>
            </a:p>
            <a:p>
              <a:pPr>
                <a:lnSpc>
                  <a:spcPct val="90000"/>
                </a:lnSpc>
              </a:pPr>
              <a:r>
                <a:rPr lang="th-TH" altLang="en-US" sz="1787" b="1" dirty="0">
                  <a:latin typeface="TH SarabunPSK" pitchFamily="34" charset="-34"/>
                  <a:cs typeface="TH SarabunPSK" pitchFamily="34" charset="-34"/>
                </a:rPr>
                <a:t>ภาคเหนือ</a:t>
              </a:r>
              <a:r>
                <a:rPr lang="en-US" altLang="en-US" sz="1787" b="1" dirty="0">
                  <a:latin typeface="TH SarabunPSK" pitchFamily="34" charset="-34"/>
                  <a:cs typeface="TH SarabunPSK" pitchFamily="34" charset="-34"/>
                </a:rPr>
                <a:t> (</a:t>
              </a:r>
              <a:r>
                <a:rPr lang="th-TH" altLang="en-US" sz="1787" b="1" dirty="0">
                  <a:latin typeface="TH SarabunPSK" pitchFamily="34" charset="-34"/>
                  <a:cs typeface="TH SarabunPSK" pitchFamily="34" charset="-34"/>
                </a:rPr>
                <a:t>เชียงใหม่</a:t>
              </a:r>
              <a:r>
                <a:rPr lang="en-US" altLang="en-US" sz="1787" b="1" dirty="0">
                  <a:latin typeface="TH SarabunPSK" pitchFamily="34" charset="-34"/>
                  <a:cs typeface="TH SarabunPSK" pitchFamily="34" charset="-34"/>
                </a:rPr>
                <a:t>)</a:t>
              </a:r>
            </a:p>
          </p:txBody>
        </p:sp>
        <p:sp>
          <p:nvSpPr>
            <p:cNvPr id="47112" name="TextBox 8"/>
            <p:cNvSpPr txBox="1">
              <a:spLocks noChangeArrowheads="1"/>
            </p:cNvSpPr>
            <p:nvPr/>
          </p:nvSpPr>
          <p:spPr bwMode="auto">
            <a:xfrm>
              <a:off x="3964670" y="5470091"/>
              <a:ext cx="3420503" cy="492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th-TH" altLang="en-US" sz="1787" b="1" dirty="0">
                  <a:latin typeface="TH SarabunPSK" pitchFamily="34" charset="-34"/>
                  <a:cs typeface="TH SarabunPSK" pitchFamily="34" charset="-34"/>
                </a:rPr>
                <a:t>อุทยานวิทยาศาสตร์ภาคใต้</a:t>
              </a:r>
              <a:r>
                <a:rPr lang="en-US" altLang="en-US" sz="1787" b="1" dirty="0">
                  <a:latin typeface="TH SarabunPSK" pitchFamily="34" charset="-34"/>
                  <a:cs typeface="TH SarabunPSK" pitchFamily="34" charset="-34"/>
                </a:rPr>
                <a:t> (</a:t>
              </a:r>
              <a:r>
                <a:rPr lang="th-TH" altLang="en-US" sz="1787" b="1" dirty="0">
                  <a:latin typeface="TH SarabunPSK" pitchFamily="34" charset="-34"/>
                  <a:cs typeface="TH SarabunPSK" pitchFamily="34" charset="-34"/>
                </a:rPr>
                <a:t>สงขลา</a:t>
              </a:r>
              <a:r>
                <a:rPr lang="en-US" altLang="en-US" sz="1787" b="1" dirty="0">
                  <a:latin typeface="TH SarabunPSK" pitchFamily="34" charset="-34"/>
                  <a:cs typeface="TH SarabunPSK" pitchFamily="34" charset="-34"/>
                </a:rPr>
                <a:t>)</a:t>
              </a:r>
            </a:p>
          </p:txBody>
        </p:sp>
        <p:sp>
          <p:nvSpPr>
            <p:cNvPr id="47113" name="TextBox 23"/>
            <p:cNvSpPr txBox="1">
              <a:spLocks noChangeArrowheads="1"/>
            </p:cNvSpPr>
            <p:nvPr/>
          </p:nvSpPr>
          <p:spPr bwMode="auto">
            <a:xfrm>
              <a:off x="600904" y="2876674"/>
              <a:ext cx="2795343" cy="1457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255277" indent="-255277">
                <a:lnSpc>
                  <a:spcPct val="80000"/>
                </a:lnSpc>
                <a:buFont typeface="Arial" pitchFamily="34" charset="0"/>
                <a:buChar char="•"/>
              </a:pPr>
              <a:r>
                <a:rPr lang="th-TH" altLang="en-US" sz="1340" b="1" dirty="0">
                  <a:solidFill>
                    <a:srgbClr val="FF0000"/>
                  </a:solidFill>
                  <a:latin typeface="TH SarabunPSK" pitchFamily="34" charset="-34"/>
                  <a:cs typeface="TH SarabunPSK" pitchFamily="34" charset="-34"/>
                </a:rPr>
                <a:t>มหาวิทยาลัยเชียงใหม่</a:t>
              </a:r>
            </a:p>
            <a:p>
              <a:pPr marL="255277" indent="-255277">
                <a:lnSpc>
                  <a:spcPct val="80000"/>
                </a:lnSpc>
                <a:buFont typeface="Arial" pitchFamily="34" charset="0"/>
                <a:buChar char="•"/>
              </a:pPr>
              <a:r>
                <a:rPr lang="th-TH" altLang="en-US" sz="1340" b="1" dirty="0">
                  <a:solidFill>
                    <a:srgbClr val="0070C0"/>
                  </a:solidFill>
                  <a:latin typeface="TH SarabunPSK" pitchFamily="34" charset="-34"/>
                  <a:cs typeface="TH SarabunPSK" pitchFamily="34" charset="-34"/>
                </a:rPr>
                <a:t>มหาวิทยาลัยแม่โจ้</a:t>
              </a:r>
            </a:p>
            <a:p>
              <a:pPr marL="255277" indent="-255277">
                <a:lnSpc>
                  <a:spcPct val="80000"/>
                </a:lnSpc>
                <a:buFont typeface="Arial" pitchFamily="34" charset="0"/>
                <a:buChar char="•"/>
              </a:pPr>
              <a:r>
                <a:rPr lang="th-TH" altLang="en-US" sz="1340" b="1" dirty="0">
                  <a:solidFill>
                    <a:srgbClr val="0070C0"/>
                  </a:solidFill>
                  <a:latin typeface="TH SarabunPSK" pitchFamily="34" charset="-34"/>
                  <a:cs typeface="TH SarabunPSK" pitchFamily="34" charset="-34"/>
                </a:rPr>
                <a:t>มหาวิทยาลัยพะเยา</a:t>
              </a:r>
            </a:p>
            <a:p>
              <a:pPr marL="255277" indent="-255277">
                <a:lnSpc>
                  <a:spcPct val="80000"/>
                </a:lnSpc>
                <a:buFont typeface="Arial" pitchFamily="34" charset="0"/>
                <a:buChar char="•"/>
              </a:pPr>
              <a:r>
                <a:rPr lang="th-TH" altLang="en-US" sz="1340" b="1" dirty="0">
                  <a:solidFill>
                    <a:srgbClr val="0070C0"/>
                  </a:solidFill>
                  <a:latin typeface="TH SarabunPSK" pitchFamily="34" charset="-34"/>
                  <a:cs typeface="TH SarabunPSK" pitchFamily="34" charset="-34"/>
                </a:rPr>
                <a:t>มหาวิทยาลัยนเรศวร</a:t>
              </a:r>
            </a:p>
            <a:p>
              <a:pPr marL="255277" indent="-255277">
                <a:lnSpc>
                  <a:spcPct val="80000"/>
                </a:lnSpc>
                <a:buFont typeface="Arial" pitchFamily="34" charset="0"/>
                <a:buChar char="•"/>
              </a:pPr>
              <a:r>
                <a:rPr lang="th-TH" altLang="en-US" sz="1340" b="1" dirty="0">
                  <a:solidFill>
                    <a:srgbClr val="0070C0"/>
                  </a:solidFill>
                  <a:latin typeface="TH SarabunPSK" pitchFamily="34" charset="-34"/>
                  <a:cs typeface="TH SarabunPSK" pitchFamily="34" charset="-34"/>
                </a:rPr>
                <a:t>มหาวิทยาลัยราชภัฏอุตรดิตถ์</a:t>
              </a:r>
              <a:endParaRPr lang="en-US" altLang="en-US" sz="134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endParaRPr>
            </a:p>
            <a:p>
              <a:pPr marL="255277" indent="-255277">
                <a:lnSpc>
                  <a:spcPct val="80000"/>
                </a:lnSpc>
                <a:buFont typeface="Arial" pitchFamily="34" charset="0"/>
                <a:buChar char="•"/>
              </a:pPr>
              <a:r>
                <a:rPr lang="th-TH" altLang="en-US" sz="1340" b="1" dirty="0">
                  <a:solidFill>
                    <a:srgbClr val="0070C0"/>
                  </a:solidFill>
                  <a:latin typeface="TH SarabunPSK" pitchFamily="34" charset="-34"/>
                  <a:cs typeface="TH SarabunPSK" pitchFamily="34" charset="-34"/>
                </a:rPr>
                <a:t>มหาวิทยาลัยราชภัฏพิบูลสงคราม</a:t>
              </a:r>
            </a:p>
          </p:txBody>
        </p:sp>
        <p:grpSp>
          <p:nvGrpSpPr>
            <p:cNvPr id="3" name="Group 1"/>
            <p:cNvGrpSpPr>
              <a:grpSpLocks/>
            </p:cNvGrpSpPr>
            <p:nvPr/>
          </p:nvGrpSpPr>
          <p:grpSpPr bwMode="auto">
            <a:xfrm>
              <a:off x="5522220" y="1604686"/>
              <a:ext cx="3532636" cy="2843487"/>
              <a:chOff x="5131033" y="1147495"/>
              <a:chExt cx="3532636" cy="2843487"/>
            </a:xfrm>
          </p:grpSpPr>
          <p:pic>
            <p:nvPicPr>
              <p:cNvPr id="47116" name="Picture 2" descr="D:\Present_Spa\Logo NESP Final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131033" y="1147495"/>
                <a:ext cx="1822862" cy="12889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7117" name="TextBox 9"/>
              <p:cNvSpPr txBox="1">
                <a:spLocks noChangeArrowheads="1"/>
              </p:cNvSpPr>
              <p:nvPr/>
            </p:nvSpPr>
            <p:spPr bwMode="auto">
              <a:xfrm>
                <a:off x="5373637" y="2207308"/>
                <a:ext cx="3290032" cy="7875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th-TH" altLang="en-US" sz="1787" b="1" dirty="0">
                    <a:latin typeface="TH SarabunPSK" pitchFamily="34" charset="-34"/>
                    <a:cs typeface="TH SarabunPSK" pitchFamily="34" charset="-34"/>
                  </a:rPr>
                  <a:t>อุทยานวิทยาศาสตร์</a:t>
                </a:r>
                <a:endParaRPr lang="en-US" altLang="en-US" sz="1787" b="1" dirty="0">
                  <a:latin typeface="TH SarabunPSK" pitchFamily="34" charset="-34"/>
                  <a:cs typeface="TH SarabunPSK" pitchFamily="34" charset="-34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th-TH" altLang="en-US" sz="1787" b="1" dirty="0">
                    <a:latin typeface="TH SarabunPSK" pitchFamily="34" charset="-34"/>
                    <a:cs typeface="TH SarabunPSK" pitchFamily="34" charset="-34"/>
                  </a:rPr>
                  <a:t>ภาคตะวันออกเฉียงเหนือ</a:t>
                </a:r>
                <a:r>
                  <a:rPr lang="en-US" altLang="en-US" sz="1787" b="1" dirty="0">
                    <a:latin typeface="TH SarabunPSK" pitchFamily="34" charset="-34"/>
                    <a:cs typeface="TH SarabunPSK" pitchFamily="34" charset="-34"/>
                  </a:rPr>
                  <a:t> (</a:t>
                </a:r>
                <a:r>
                  <a:rPr lang="th-TH" altLang="en-US" sz="1787" b="1" dirty="0">
                    <a:latin typeface="TH SarabunPSK" pitchFamily="34" charset="-34"/>
                    <a:cs typeface="TH SarabunPSK" pitchFamily="34" charset="-34"/>
                  </a:rPr>
                  <a:t>ขอนแก่น</a:t>
                </a:r>
                <a:r>
                  <a:rPr lang="en-US" altLang="en-US" sz="1787" b="1" dirty="0">
                    <a:latin typeface="TH SarabunPSK" pitchFamily="34" charset="-34"/>
                    <a:cs typeface="TH SarabunPSK" pitchFamily="34" charset="-34"/>
                  </a:rPr>
                  <a:t>)</a:t>
                </a:r>
              </a:p>
            </p:txBody>
          </p:sp>
          <p:sp>
            <p:nvSpPr>
              <p:cNvPr id="47118" name="Rectangle 24"/>
              <p:cNvSpPr>
                <a:spLocks noChangeArrowheads="1"/>
              </p:cNvSpPr>
              <p:nvPr/>
            </p:nvSpPr>
            <p:spPr bwMode="auto">
              <a:xfrm>
                <a:off x="5579020" y="2975859"/>
                <a:ext cx="2503337" cy="10151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255277" indent="-255277">
                  <a:lnSpc>
                    <a:spcPct val="80000"/>
                  </a:lnSpc>
                  <a:buFont typeface="Arial" pitchFamily="34" charset="0"/>
                  <a:buChar char="•"/>
                </a:pPr>
                <a:r>
                  <a:rPr lang="th-TH" altLang="en-US" sz="1340" b="1" dirty="0">
                    <a:solidFill>
                      <a:srgbClr val="FF0000"/>
                    </a:solidFill>
                    <a:latin typeface="TH SarabunPSK" pitchFamily="34" charset="-34"/>
                    <a:cs typeface="TH SarabunPSK" pitchFamily="34" charset="-34"/>
                  </a:rPr>
                  <a:t>มหาวิทยาลัยขอนแก่น</a:t>
                </a:r>
              </a:p>
              <a:p>
                <a:pPr marL="255277" indent="-255277">
                  <a:lnSpc>
                    <a:spcPct val="80000"/>
                  </a:lnSpc>
                  <a:buFont typeface="Arial" pitchFamily="34" charset="0"/>
                  <a:buChar char="•"/>
                </a:pPr>
                <a:r>
                  <a:rPr lang="th-TH" altLang="en-US" sz="1340" b="1" dirty="0">
                    <a:solidFill>
                      <a:srgbClr val="0070C0"/>
                    </a:solidFill>
                    <a:latin typeface="TH SarabunPSK" pitchFamily="34" charset="-34"/>
                    <a:cs typeface="TH SarabunPSK" pitchFamily="34" charset="-34"/>
                  </a:rPr>
                  <a:t>มหาวิทยาลัยเทคโนโลยีสุรนารี</a:t>
                </a:r>
              </a:p>
              <a:p>
                <a:pPr marL="255277" indent="-255277">
                  <a:lnSpc>
                    <a:spcPct val="80000"/>
                  </a:lnSpc>
                  <a:buFont typeface="Arial" pitchFamily="34" charset="0"/>
                  <a:buChar char="•"/>
                </a:pPr>
                <a:r>
                  <a:rPr lang="th-TH" altLang="en-US" sz="1340" b="1" dirty="0">
                    <a:solidFill>
                      <a:srgbClr val="0070C0"/>
                    </a:solidFill>
                    <a:latin typeface="TH SarabunPSK" pitchFamily="34" charset="-34"/>
                    <a:cs typeface="TH SarabunPSK" pitchFamily="34" charset="-34"/>
                  </a:rPr>
                  <a:t>มหาวิทยาลัยอุบลราชธานี</a:t>
                </a:r>
              </a:p>
              <a:p>
                <a:pPr marL="255277" indent="-255277">
                  <a:lnSpc>
                    <a:spcPct val="80000"/>
                  </a:lnSpc>
                  <a:buFont typeface="Arial" pitchFamily="34" charset="0"/>
                  <a:buChar char="•"/>
                </a:pPr>
                <a:r>
                  <a:rPr lang="th-TH" altLang="en-US" sz="1340" b="1" dirty="0">
                    <a:solidFill>
                      <a:srgbClr val="0070C0"/>
                    </a:solidFill>
                    <a:latin typeface="TH SarabunPSK" pitchFamily="34" charset="-34"/>
                    <a:cs typeface="TH SarabunPSK" pitchFamily="34" charset="-34"/>
                  </a:rPr>
                  <a:t>มหาวิทยาลัยมหาสารคาม</a:t>
                </a:r>
              </a:p>
            </p:txBody>
          </p:sp>
        </p:grpSp>
        <p:sp>
          <p:nvSpPr>
            <p:cNvPr id="47115" name="Rectangle 25"/>
            <p:cNvSpPr>
              <a:spLocks noChangeArrowheads="1"/>
            </p:cNvSpPr>
            <p:nvPr/>
          </p:nvSpPr>
          <p:spPr bwMode="auto">
            <a:xfrm>
              <a:off x="4539536" y="5860717"/>
              <a:ext cx="2431770" cy="573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255277" indent="-255277">
                <a:lnSpc>
                  <a:spcPct val="80000"/>
                </a:lnSpc>
                <a:buFont typeface="Arial" pitchFamily="34" charset="0"/>
                <a:buChar char="•"/>
              </a:pPr>
              <a:r>
                <a:rPr lang="th-TH" altLang="en-US" sz="1340" b="1" dirty="0">
                  <a:solidFill>
                    <a:srgbClr val="FF0000"/>
                  </a:solidFill>
                  <a:latin typeface="TH SarabunPSK" pitchFamily="34" charset="-34"/>
                  <a:cs typeface="TH SarabunPSK" pitchFamily="34" charset="-34"/>
                </a:rPr>
                <a:t>มหาวิทยาลัยสงขลานครินทร์</a:t>
              </a:r>
            </a:p>
            <a:p>
              <a:pPr marL="255277" indent="-255277">
                <a:lnSpc>
                  <a:spcPct val="80000"/>
                </a:lnSpc>
                <a:buFont typeface="Arial" pitchFamily="34" charset="0"/>
                <a:buChar char="•"/>
              </a:pPr>
              <a:r>
                <a:rPr lang="th-TH" altLang="en-US" sz="1340" b="1" dirty="0">
                  <a:solidFill>
                    <a:srgbClr val="0070C0"/>
                  </a:solidFill>
                  <a:latin typeface="TH SarabunPSK" pitchFamily="34" charset="-34"/>
                  <a:cs typeface="TH SarabunPSK" pitchFamily="34" charset="-34"/>
                </a:rPr>
                <a:t>มหาวิทยาลัยวลัยลักษณ์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616149" y="164766"/>
            <a:ext cx="4178595" cy="539762"/>
          </a:xfrm>
          <a:prstGeom prst="rect">
            <a:avLst/>
          </a:prstGeom>
        </p:spPr>
        <p:txBody>
          <a:bodyPr wrap="square" lIns="77341" tIns="38671" rIns="77341" bIns="38671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defRPr/>
            </a:pPr>
            <a:r>
              <a:rPr lang="th-TH" altLang="en-US" sz="3000" b="1" u="sng" dirty="0">
                <a:solidFill>
                  <a:srgbClr val="FF0000"/>
                </a:solidFill>
                <a:latin typeface="TH SarabunPSK" pitchFamily="34" charset="-34"/>
                <a:ea typeface="Tahoma" charset="0"/>
                <a:cs typeface="TH SarabunPSK" pitchFamily="34" charset="-34"/>
              </a:rPr>
              <a:t>โครงการอุทยานวิทยาศาสตร์ภูมิภาค</a:t>
            </a:r>
            <a:endParaRPr lang="en-US" altLang="en-US" sz="3000" b="1" u="sng" dirty="0">
              <a:solidFill>
                <a:srgbClr val="FF0000"/>
              </a:solidFill>
              <a:latin typeface="TH SarabunPSK" pitchFamily="34" charset="-34"/>
              <a:ea typeface="Tahoma" charset="0"/>
              <a:cs typeface="TH SarabunPSK" pitchFamily="34" charset="-34"/>
            </a:endParaRPr>
          </a:p>
        </p:txBody>
      </p:sp>
      <p:pic>
        <p:nvPicPr>
          <p:cNvPr id="17" name="Picture 30"/>
          <p:cNvPicPr>
            <a:picLocks noChangeAspect="1" noChangeArrowheads="1"/>
          </p:cNvPicPr>
          <p:nvPr/>
        </p:nvPicPr>
        <p:blipFill rotWithShape="1">
          <a:blip r:embed="rId6" cstate="print">
            <a:lum bright="20000" contrast="20000"/>
          </a:blip>
          <a:srcRect l="2006" t="1204" r="1099" b="48939"/>
          <a:stretch/>
        </p:blipFill>
        <p:spPr bwMode="auto">
          <a:xfrm>
            <a:off x="795870" y="3422710"/>
            <a:ext cx="957329" cy="783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18" name="Picture 3" descr="D:\Present_Spa\อุทยานอีสาน\09 C 01.jpg"/>
          <p:cNvPicPr>
            <a:picLocks noChangeAspect="1" noChangeArrowheads="1"/>
          </p:cNvPicPr>
          <p:nvPr/>
        </p:nvPicPr>
        <p:blipFill>
          <a:blip r:embed="rId7" cstate="print"/>
          <a:srcRect l="15409" t="11876" r="14245" b="22742"/>
          <a:stretch>
            <a:fillRect/>
          </a:stretch>
        </p:blipFill>
        <p:spPr bwMode="auto">
          <a:xfrm>
            <a:off x="5635700" y="1401682"/>
            <a:ext cx="966880" cy="638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19" name="Picture 4" descr="D:\Present_Spa\ภาพอาคาร อุทยานฯภาคใต้\17_ APY-002-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22960" y="4175099"/>
            <a:ext cx="962897" cy="683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grpSp>
        <p:nvGrpSpPr>
          <p:cNvPr id="22" name="กลุ่ม 33"/>
          <p:cNvGrpSpPr>
            <a:grpSpLocks/>
          </p:cNvGrpSpPr>
          <p:nvPr/>
        </p:nvGrpSpPr>
        <p:grpSpPr bwMode="auto">
          <a:xfrm>
            <a:off x="6136332" y="346292"/>
            <a:ext cx="1156132" cy="527822"/>
            <a:chOff x="8433831" y="948845"/>
            <a:chExt cx="2548571" cy="1297385"/>
          </a:xfrm>
        </p:grpSpPr>
        <p:sp>
          <p:nvSpPr>
            <p:cNvPr id="23" name="สี่เหลี่ยมมุมมน 37"/>
            <p:cNvSpPr>
              <a:spLocks noChangeArrowheads="1"/>
            </p:cNvSpPr>
            <p:nvPr/>
          </p:nvSpPr>
          <p:spPr bwMode="auto">
            <a:xfrm rot="20898157">
              <a:off x="8571667" y="1010034"/>
              <a:ext cx="2410735" cy="1236196"/>
            </a:xfrm>
            <a:prstGeom prst="roundRect">
              <a:avLst>
                <a:gd name="adj" fmla="val 20778"/>
              </a:avLst>
            </a:prstGeom>
            <a:solidFill>
              <a:srgbClr val="FFFFFF"/>
            </a:solidFill>
            <a:ln>
              <a:noFill/>
            </a:ln>
            <a:effectLst>
              <a:outerShdw blurRad="63500" dist="368299" dir="2700000" algn="tl" rotWithShape="0">
                <a:srgbClr val="000000">
                  <a:alpha val="45000"/>
                </a:srgbClr>
              </a:outerShdw>
            </a:effectLst>
            <a:extLst/>
          </p:spPr>
          <p:txBody>
            <a:bodyPr lIns="37820" tIns="37820" rIns="37820" bIns="37820" anchor="ctr">
              <a:spAutoFit/>
            </a:bodyPr>
            <a:lstStyle>
              <a:lvl1pPr defTabSz="584200"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 defTabSz="58420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 defTabSz="5842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 defTabSz="5842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 defTabSz="5842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defTabSz="584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defTabSz="584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defTabSz="584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defTabSz="584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latinLnBrk="1" hangingPunct="0">
                <a:defRPr/>
              </a:pPr>
              <a:endParaRPr lang="th-TH" altLang="en-US" sz="2382">
                <a:solidFill>
                  <a:srgbClr val="F2EBDB"/>
                </a:solidFill>
                <a:cs typeface="Cordia New" charset="0"/>
                <a:sym typeface="Baskerville" charset="0"/>
              </a:endParaRPr>
            </a:p>
          </p:txBody>
        </p:sp>
        <p:grpSp>
          <p:nvGrpSpPr>
            <p:cNvPr id="24" name="กลุ่ม 19"/>
            <p:cNvGrpSpPr>
              <a:grpSpLocks/>
            </p:cNvGrpSpPr>
            <p:nvPr/>
          </p:nvGrpSpPr>
          <p:grpSpPr bwMode="auto">
            <a:xfrm rot="-736154">
              <a:off x="8433831" y="948845"/>
              <a:ext cx="2410739" cy="1236196"/>
              <a:chOff x="6503274" y="1782687"/>
              <a:chExt cx="2410739" cy="1236196"/>
            </a:xfrm>
          </p:grpSpPr>
          <p:sp>
            <p:nvSpPr>
              <p:cNvPr id="25" name="สี่เหลี่ยมมุมมน 46"/>
              <p:cNvSpPr>
                <a:spLocks noChangeArrowheads="1"/>
              </p:cNvSpPr>
              <p:nvPr/>
            </p:nvSpPr>
            <p:spPr bwMode="auto">
              <a:xfrm>
                <a:off x="6503274" y="1782687"/>
                <a:ext cx="2410739" cy="1236196"/>
              </a:xfrm>
              <a:prstGeom prst="roundRect">
                <a:avLst>
                  <a:gd name="adj" fmla="val 20778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63500" dist="368299" dir="2700000" algn="tl" rotWithShape="0">
                  <a:srgbClr val="000000">
                    <a:alpha val="45000"/>
                  </a:srgbClr>
                </a:outerShdw>
              </a:effectLst>
              <a:extLst/>
            </p:spPr>
            <p:txBody>
              <a:bodyPr lIns="37820" tIns="37820" rIns="37820" bIns="37820" anchor="ctr">
                <a:spAutoFit/>
              </a:bodyPr>
              <a:lstStyle>
                <a:lvl1pPr defTabSz="584200"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 defTabSz="58420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 defTabSz="5842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 defTabSz="5842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 defTabSz="5842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defTabSz="584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defTabSz="584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defTabSz="584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defTabSz="584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latinLnBrk="1" hangingPunct="0">
                  <a:defRPr/>
                </a:pPr>
                <a:endParaRPr lang="th-TH" altLang="en-US" sz="2382">
                  <a:solidFill>
                    <a:srgbClr val="F2EBDB"/>
                  </a:solidFill>
                  <a:cs typeface="Cordia New" charset="0"/>
                  <a:sym typeface="Baskerville" charset="0"/>
                </a:endParaRPr>
              </a:p>
            </p:txBody>
          </p:sp>
          <p:pic>
            <p:nvPicPr>
              <p:cNvPr id="26" name="Picture 2" descr="D:\Present_Spa\Logo\รูปภาพ2.jp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l="5061" t="8946" r="6427" b="10536"/>
              <a:stretch>
                <a:fillRect/>
              </a:stretch>
            </p:blipFill>
            <p:spPr bwMode="auto">
              <a:xfrm>
                <a:off x="6621683" y="1804966"/>
                <a:ext cx="2238171" cy="115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28" name="Snip Diagonal Corner Rectangle 27"/>
          <p:cNvSpPr/>
          <p:nvPr/>
        </p:nvSpPr>
        <p:spPr>
          <a:xfrm>
            <a:off x="7603543" y="1340129"/>
            <a:ext cx="1420489" cy="1072067"/>
          </a:xfrm>
          <a:prstGeom prst="snip2Diag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5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40"/>
          </a:p>
        </p:txBody>
      </p:sp>
      <p:sp>
        <p:nvSpPr>
          <p:cNvPr id="29" name="Snip Diagonal Corner Rectangle 28"/>
          <p:cNvSpPr/>
          <p:nvPr/>
        </p:nvSpPr>
        <p:spPr>
          <a:xfrm>
            <a:off x="7611911" y="2669752"/>
            <a:ext cx="1420489" cy="1072067"/>
          </a:xfrm>
          <a:prstGeom prst="snip2Diag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5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40"/>
          </a:p>
        </p:txBody>
      </p:sp>
      <p:sp>
        <p:nvSpPr>
          <p:cNvPr id="31" name="Striped Right Arrow 30"/>
          <p:cNvSpPr/>
          <p:nvPr/>
        </p:nvSpPr>
        <p:spPr>
          <a:xfrm>
            <a:off x="6965322" y="2252640"/>
            <a:ext cx="744590" cy="425480"/>
          </a:xfrm>
          <a:prstGeom prst="stripedRightArrow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5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40"/>
          </a:p>
        </p:txBody>
      </p:sp>
      <p:sp>
        <p:nvSpPr>
          <p:cNvPr id="32" name="TextBox 31"/>
          <p:cNvSpPr txBox="1"/>
          <p:nvPr/>
        </p:nvSpPr>
        <p:spPr>
          <a:xfrm>
            <a:off x="7071693" y="2271069"/>
            <a:ext cx="532518" cy="367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altLang="en-US" sz="1787" b="1" dirty="0">
                <a:latin typeface="TH SarabunPSK" pitchFamily="34" charset="-34"/>
                <a:cs typeface="TH SarabunPSK" pitchFamily="34" charset="-34"/>
              </a:rPr>
              <a:t>ขยาย</a:t>
            </a:r>
          </a:p>
        </p:txBody>
      </p:sp>
      <p:sp>
        <p:nvSpPr>
          <p:cNvPr id="33" name="TextBox 9"/>
          <p:cNvSpPr txBox="1">
            <a:spLocks noChangeArrowheads="1"/>
          </p:cNvSpPr>
          <p:nvPr/>
        </p:nvSpPr>
        <p:spPr bwMode="auto">
          <a:xfrm>
            <a:off x="7600384" y="1561236"/>
            <a:ext cx="1463862" cy="711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th-TH" altLang="en-US" sz="1488" b="1" dirty="0">
                <a:latin typeface="TH SarabunPSK" pitchFamily="34" charset="-34"/>
                <a:cs typeface="TH SarabunPSK" pitchFamily="34" charset="-34"/>
              </a:rPr>
              <a:t>อุทยานวิทยาศาสตร์</a:t>
            </a:r>
            <a:endParaRPr lang="en-US" altLang="en-US" sz="1488" b="1" dirty="0">
              <a:latin typeface="TH SarabunPSK" pitchFamily="34" charset="-34"/>
              <a:cs typeface="TH SarabunPSK" pitchFamily="34" charset="-34"/>
            </a:endParaRPr>
          </a:p>
          <a:p>
            <a:pPr algn="ctr">
              <a:lnSpc>
                <a:spcPct val="90000"/>
              </a:lnSpc>
            </a:pPr>
            <a:r>
              <a:rPr lang="th-TH" altLang="en-US" sz="1488" b="1" dirty="0">
                <a:latin typeface="TH SarabunPSK" pitchFamily="34" charset="-34"/>
                <a:cs typeface="TH SarabunPSK" pitchFamily="34" charset="-34"/>
              </a:rPr>
              <a:t>ภาคตะวันออกเฉียงเหนือ</a:t>
            </a:r>
            <a:endParaRPr lang="en-US" altLang="en-US" sz="1488" b="1" dirty="0">
              <a:latin typeface="TH SarabunPSK" pitchFamily="34" charset="-34"/>
              <a:cs typeface="TH SarabunPSK" pitchFamily="34" charset="-34"/>
            </a:endParaRPr>
          </a:p>
          <a:p>
            <a:pPr algn="ctr">
              <a:lnSpc>
                <a:spcPct val="90000"/>
              </a:lnSpc>
            </a:pPr>
            <a:r>
              <a:rPr lang="en-US" altLang="en-US" sz="1488" b="1" dirty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altLang="en-US" sz="1488" b="1" dirty="0">
                <a:latin typeface="TH SarabunPSK" pitchFamily="34" charset="-34"/>
                <a:cs typeface="TH SarabunPSK" pitchFamily="34" charset="-34"/>
              </a:rPr>
              <a:t>อุบลราชธานี</a:t>
            </a:r>
            <a:r>
              <a:rPr lang="en-US" altLang="en-US" sz="1488" b="1" dirty="0">
                <a:latin typeface="TH SarabunPSK" pitchFamily="34" charset="-34"/>
                <a:cs typeface="TH SarabunPSK" pitchFamily="34" charset="-34"/>
              </a:rPr>
              <a:t>)</a:t>
            </a:r>
          </a:p>
        </p:txBody>
      </p:sp>
      <p:sp>
        <p:nvSpPr>
          <p:cNvPr id="34" name="TextBox 9"/>
          <p:cNvSpPr txBox="1">
            <a:spLocks noChangeArrowheads="1"/>
          </p:cNvSpPr>
          <p:nvPr/>
        </p:nvSpPr>
        <p:spPr bwMode="auto">
          <a:xfrm>
            <a:off x="7578834" y="2890860"/>
            <a:ext cx="1463862" cy="711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th-TH" altLang="en-US" sz="1488" b="1" dirty="0">
                <a:latin typeface="TH SarabunPSK" pitchFamily="34" charset="-34"/>
                <a:cs typeface="TH SarabunPSK" pitchFamily="34" charset="-34"/>
              </a:rPr>
              <a:t>อุทยานวิทยาศาสตร์</a:t>
            </a:r>
            <a:endParaRPr lang="en-US" altLang="en-US" sz="1488" b="1" dirty="0">
              <a:latin typeface="TH SarabunPSK" pitchFamily="34" charset="-34"/>
              <a:cs typeface="TH SarabunPSK" pitchFamily="34" charset="-34"/>
            </a:endParaRPr>
          </a:p>
          <a:p>
            <a:pPr algn="ctr">
              <a:lnSpc>
                <a:spcPct val="90000"/>
              </a:lnSpc>
            </a:pPr>
            <a:r>
              <a:rPr lang="th-TH" altLang="en-US" sz="1488" b="1" dirty="0">
                <a:latin typeface="TH SarabunPSK" pitchFamily="34" charset="-34"/>
                <a:cs typeface="TH SarabunPSK" pitchFamily="34" charset="-34"/>
              </a:rPr>
              <a:t>ภาคตะวันออกเฉียงเหนือ</a:t>
            </a:r>
            <a:endParaRPr lang="en-US" altLang="en-US" sz="1488" b="1" dirty="0">
              <a:latin typeface="TH SarabunPSK" pitchFamily="34" charset="-34"/>
              <a:cs typeface="TH SarabunPSK" pitchFamily="34" charset="-34"/>
            </a:endParaRPr>
          </a:p>
          <a:p>
            <a:pPr algn="ctr">
              <a:lnSpc>
                <a:spcPct val="90000"/>
              </a:lnSpc>
            </a:pPr>
            <a:r>
              <a:rPr lang="en-US" altLang="en-US" sz="1488" b="1" dirty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altLang="en-US" sz="1488" b="1" dirty="0">
                <a:latin typeface="TH SarabunPSK" pitchFamily="34" charset="-34"/>
                <a:cs typeface="TH SarabunPSK" pitchFamily="34" charset="-34"/>
              </a:rPr>
              <a:t>นครราชสีมา</a:t>
            </a:r>
            <a:r>
              <a:rPr lang="en-US" altLang="en-US" sz="1488" b="1" dirty="0">
                <a:latin typeface="TH SarabunPSK" pitchFamily="34" charset="-34"/>
                <a:cs typeface="TH SarabunPSK" pitchFamily="34" charset="-34"/>
              </a:rPr>
              <a:t>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22653" y="898422"/>
            <a:ext cx="684803" cy="367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altLang="en-US" sz="1787" b="1" dirty="0">
                <a:latin typeface="TH SarabunPSK" pitchFamily="34" charset="-34"/>
                <a:cs typeface="TH SarabunPSK" pitchFamily="34" charset="-34"/>
              </a:rPr>
              <a:t>ปี 2562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C7117B-C1AA-4F2E-82EB-195C42DF8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2674241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</TotalTime>
  <Words>2657</Words>
  <Application>Microsoft Office PowerPoint</Application>
  <PresentationFormat>On-screen Show (16:9)</PresentationFormat>
  <Paragraphs>460</Paragraphs>
  <Slides>36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51" baseType="lpstr">
      <vt:lpstr>Arial</vt:lpstr>
      <vt:lpstr>Baskerville</vt:lpstr>
      <vt:lpstr>Calibri</vt:lpstr>
      <vt:lpstr>Calibri Light</vt:lpstr>
      <vt:lpstr>Cordia New</vt:lpstr>
      <vt:lpstr>Dosis</vt:lpstr>
      <vt:lpstr>Symbol</vt:lpstr>
      <vt:lpstr>Tahoma</vt:lpstr>
      <vt:lpstr>TH Sarabun New</vt:lpstr>
      <vt:lpstr>TH SarabunPSK</vt:lpstr>
      <vt:lpstr>Times New Roman</vt:lpstr>
      <vt:lpstr>Wingdings</vt:lpstr>
      <vt:lpstr>Wingdings 2</vt:lpstr>
      <vt:lpstr>Simple Light</vt:lpstr>
      <vt:lpstr>Office Theme</vt:lpstr>
      <vt:lpstr>PowerPoint Presentation</vt:lpstr>
      <vt:lpstr>หัวข้อการบรรยาย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เครื่องกำเนิดแสงซินโครตรอนเครื่องที่ 2 รุ่นที่ 4 ขนาด 3 GeV </vt:lpstr>
      <vt:lpstr>คุณสมบัติเปรียบเทียบระหว่างรุ่นปัจจุบันกับรุ่น 3 GeV</vt:lpstr>
      <vt:lpstr>เครื่องโทคาแมค (Tokamak) เพื่อศึกษาพลังงาน Fusion</vt:lpstr>
      <vt:lpstr>มหกรรมวิทยาศาสตร์และเทคโนโลยีแห่งชาติ </vt:lpstr>
      <vt:lpstr>PowerPoint Presentation</vt:lpstr>
      <vt:lpstr>PowerPoint Presentation</vt:lpstr>
      <vt:lpstr>ขยายจำนวนและยกระดับการเรียนการสอนวิทยาศาสตร์ให้กับโรงเรียนโดยมหาวิทยาลัยสนับสนุนด้านโครงสร้างพื้นฐาน และอาจารย์ผู้สอน (รายวิชาวิทยาศาสตร์ คณิตศาสตร์ และรายวิชาในสาขาวิชาที่เป็นความเชี่ยวชาญของแต่ละมหาวิทยาลัย) ในการจัดหลักสูตรการเรียนการสอน</vt:lpstr>
      <vt:lpstr>PowerPoint Presentation</vt:lpstr>
      <vt:lpstr>ทุนกระทรวงวิทยาศาสตร์ </vt:lpstr>
      <vt:lpstr>Technology Financing</vt:lpstr>
      <vt:lpstr>Technology Financing</vt:lpstr>
      <vt:lpstr>TED Fund - กองทุนพัฒนาผู้ประกอบการเทคโนโลยีและนวัตกรรม</vt:lpstr>
      <vt:lpstr>ตัวอย่างโครงการ TED Fund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โครงการสำคัญของกระทรวงวิทยาศาสตร์และเทคโนโลยี  และการจัดตั้งกระทรวงใหม่</dc:title>
  <dc:creator>Ajjima Kaveeyarn</dc:creator>
  <cp:lastModifiedBy>Ajjima Kaveeyarn</cp:lastModifiedBy>
  <cp:revision>140</cp:revision>
  <cp:lastPrinted>2018-08-30T06:56:46Z</cp:lastPrinted>
  <dcterms:modified xsi:type="dcterms:W3CDTF">2018-08-30T07:06:02Z</dcterms:modified>
</cp:coreProperties>
</file>