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318" r:id="rId3"/>
    <p:sldId id="340" r:id="rId4"/>
    <p:sldId id="327" r:id="rId5"/>
    <p:sldId id="348" r:id="rId6"/>
    <p:sldId id="341" r:id="rId7"/>
    <p:sldId id="349" r:id="rId8"/>
    <p:sldId id="350" r:id="rId9"/>
    <p:sldId id="345" r:id="rId10"/>
    <p:sldId id="346" r:id="rId11"/>
    <p:sldId id="347" r:id="rId12"/>
    <p:sldId id="342" r:id="rId13"/>
    <p:sldId id="281" r:id="rId14"/>
    <p:sldId id="30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E7F"/>
    <a:srgbClr val="9E4934"/>
    <a:srgbClr val="655450"/>
    <a:srgbClr val="53595E"/>
    <a:srgbClr val="94BBA6"/>
    <a:srgbClr val="C1B29F"/>
    <a:srgbClr val="D1C6B7"/>
    <a:srgbClr val="6097B0"/>
    <a:srgbClr val="88B1C4"/>
    <a:srgbClr val="B8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78721" autoAdjust="0"/>
  </p:normalViewPr>
  <p:slideViewPr>
    <p:cSldViewPr snapToGrid="0">
      <p:cViewPr>
        <p:scale>
          <a:sx n="70" d="100"/>
          <a:sy n="70" d="100"/>
        </p:scale>
        <p:origin x="534" y="1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B622-6803-477D-BE89-79690D9E44E0}" type="datetimeFigureOut">
              <a:rPr lang="en-GB" smtClean="0"/>
              <a:t>30/08/2018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8D661-6801-4955-930E-CCEC409D3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1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D661-6801-4955-930E-CCEC409D3B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2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In 2009, estimates suggested that around one in six deaths (43,000) of Thai males were caused by smoking</a:t>
            </a:r>
            <a:r>
              <a:rPr lang="en-GB" sz="1200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GB" sz="12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D661-6801-4955-930E-CCEC409D3B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71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Like = 51.2, Share = 14.8%, Subscribe = 6.66</a:t>
            </a:r>
          </a:p>
          <a:p>
            <a:r>
              <a:rPr lang="en-GB" dirty="0"/>
              <a:t>C, M, 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8D661-6801-4955-930E-CCEC409D3B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8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9062" cy="3640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010E4-A39A-4381-B9F6-F47F41286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A5EDEF-F245-49A5-B678-8F54EB22436B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1BDE-1916-4130-B95A-804BD614BE1B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E332-D019-4706-95AF-D54A19F25C7A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FFA57-E65C-47B3-9BE0-B4E758C43995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2"/>
          <a:stretch/>
        </p:blipFill>
        <p:spPr>
          <a:xfrm>
            <a:off x="10744199" y="5996064"/>
            <a:ext cx="655328" cy="7879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850" y="6287844"/>
            <a:ext cx="436682" cy="274321"/>
          </a:xfrm>
        </p:spPr>
        <p:txBody>
          <a:bodyPr/>
          <a:lstStyle>
            <a:lvl1pPr>
              <a:defRPr sz="14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BD27-9294-478E-91D9-518FDC7C9B83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22740-941B-4D49-8D29-F2EF3A815D05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4E86-1BD6-4220-BA59-C2B0BB196BC5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3D0D-E39F-4AD6-8002-1349745B0D01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A34A-98D3-4945-893D-CC535A118800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EDF8-011F-4DC6-992D-5EBBFB7A0264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78DC7-E7B4-4153-B4A4-8FB981756B82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3DA06FF-C7A8-4B68-A31B-6BF48C128843}" type="datetime1">
              <a:rPr lang="en-US" smtClean="0"/>
              <a:t>8/30/2018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Testing the combination of Behaviour change technique for smoking cessation: a Factorial randomised trial in Thailand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Pritaporn Kingkaew</a:t>
            </a:r>
            <a:r>
              <a:rPr lang="en-US" dirty="0"/>
              <a:t>, </a:t>
            </a:r>
            <a:r>
              <a:rPr lang="en-US" dirty="0" err="1"/>
              <a:t>B.Pharm</a:t>
            </a:r>
            <a:r>
              <a:rPr lang="en-US" dirty="0"/>
              <a:t>, MSc (Health Economics)</a:t>
            </a:r>
            <a:r>
              <a:rPr lang="en-GB" dirty="0"/>
              <a:t>, PhD </a:t>
            </a:r>
            <a:r>
              <a:rPr lang="en-GB" dirty="0" smtClean="0"/>
              <a:t>candidate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2"/>
          <a:stretch/>
        </p:blipFill>
        <p:spPr>
          <a:xfrm>
            <a:off x="10433612" y="2454173"/>
            <a:ext cx="1377388" cy="165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2"/>
    </mc:Choice>
    <mc:Fallback xmlns="">
      <p:transition spd="slow" advTm="3483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Results: </a:t>
            </a:r>
            <a:r>
              <a:rPr lang="en-GB" dirty="0" smtClean="0"/>
              <a:t>Technology </a:t>
            </a:r>
            <a:r>
              <a:rPr lang="en-GB" dirty="0"/>
              <a:t>engagement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47370" y="3492621"/>
            <a:ext cx="2167847" cy="7500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LIKE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47368" y="4577057"/>
            <a:ext cx="2167847" cy="7500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SHARE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47368" y="5639578"/>
            <a:ext cx="2167847" cy="7500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SUBSCRIBE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15908" y="5876472"/>
            <a:ext cx="5794625" cy="276225"/>
            <a:chOff x="3801438" y="5245545"/>
            <a:chExt cx="5794625" cy="27622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801438" y="5383658"/>
              <a:ext cx="579462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807788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86615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65442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544269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23096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01923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280750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859577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438404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9017231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596063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615909" y="4813951"/>
            <a:ext cx="5794625" cy="276225"/>
            <a:chOff x="3801438" y="5245545"/>
            <a:chExt cx="5794625" cy="27622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801438" y="5383658"/>
              <a:ext cx="579462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07788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86615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965442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544269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23096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701923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280750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859577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38404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017231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596063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3615909" y="3867628"/>
            <a:ext cx="347931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622259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01086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79913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58740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37567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516394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95221" y="3729515"/>
            <a:ext cx="0" cy="27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own Arrow 52"/>
          <p:cNvSpPr/>
          <p:nvPr/>
        </p:nvSpPr>
        <p:spPr>
          <a:xfrm>
            <a:off x="4267346" y="4522162"/>
            <a:ext cx="406884" cy="418104"/>
          </a:xfrm>
          <a:prstGeom prst="downArrow">
            <a:avLst>
              <a:gd name="adj1" fmla="val 65606"/>
              <a:gd name="adj2" fmla="val 4531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Down Arrow 57"/>
          <p:cNvSpPr/>
          <p:nvPr/>
        </p:nvSpPr>
        <p:spPr>
          <a:xfrm>
            <a:off x="7262405" y="5595645"/>
            <a:ext cx="406884" cy="418104"/>
          </a:xfrm>
          <a:prstGeom prst="downArrow">
            <a:avLst>
              <a:gd name="adj1" fmla="val 65606"/>
              <a:gd name="adj2" fmla="val 4531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3433509" y="6135786"/>
            <a:ext cx="630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  <a:tab pos="1162050" algn="l"/>
                <a:tab pos="1790700" algn="l"/>
                <a:tab pos="2333625" algn="l"/>
                <a:tab pos="2962275" algn="l"/>
                <a:tab pos="3495675" algn="l"/>
                <a:tab pos="4124325" algn="l"/>
                <a:tab pos="4667250" algn="l"/>
                <a:tab pos="5295900" algn="l"/>
                <a:tab pos="5829300" algn="l"/>
              </a:tabLst>
            </a:pPr>
            <a:r>
              <a:rPr lang="en-GB" sz="1400" dirty="0"/>
              <a:t> 0	1	 2	3	 4	5	6	7	8	9	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37640" y="5106972"/>
            <a:ext cx="6500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  <a:tab pos="1162050" algn="l"/>
                <a:tab pos="1790700" algn="l"/>
                <a:tab pos="2333625" algn="l"/>
                <a:tab pos="2962275" algn="l"/>
                <a:tab pos="3495675" algn="l"/>
                <a:tab pos="4124325" algn="l"/>
                <a:tab pos="4667250" algn="l"/>
                <a:tab pos="5295900" algn="l"/>
                <a:tab pos="5829300" algn="l"/>
              </a:tabLst>
            </a:pPr>
            <a:r>
              <a:rPr lang="en-GB" sz="1400" dirty="0"/>
              <a:t> 0%	10%	 20%	30%	 40%	50%	60%	70%	80%	90%	100%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33509" y="4031145"/>
            <a:ext cx="3922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  <a:tab pos="1162050" algn="l"/>
                <a:tab pos="1790700" algn="l"/>
                <a:tab pos="2333625" algn="l"/>
                <a:tab pos="2962275" algn="l"/>
                <a:tab pos="3495675" algn="l"/>
                <a:tab pos="4124325" algn="l"/>
                <a:tab pos="4667250" algn="l"/>
                <a:tab pos="5295900" algn="l"/>
                <a:tab pos="5829300" algn="l"/>
              </a:tabLst>
            </a:pPr>
            <a:r>
              <a:rPr lang="en-GB" sz="1400" dirty="0"/>
              <a:t> 0	10	 20	30	 40	50	60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6404657" y="3451849"/>
            <a:ext cx="406884" cy="418104"/>
          </a:xfrm>
          <a:prstGeom prst="downArrow">
            <a:avLst>
              <a:gd name="adj1" fmla="val 65606"/>
              <a:gd name="adj2" fmla="val 4531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5D2E81-9834-4D8E-9012-D6558F081E58}"/>
              </a:ext>
            </a:extLst>
          </p:cNvPr>
          <p:cNvSpPr txBox="1"/>
          <p:nvPr/>
        </p:nvSpPr>
        <p:spPr>
          <a:xfrm>
            <a:off x="6352100" y="3368273"/>
            <a:ext cx="56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51</a:t>
            </a:r>
            <a:endParaRPr lang="en-GB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1259146-EE96-4C7E-99A8-8B30DCDC7945}"/>
              </a:ext>
            </a:extLst>
          </p:cNvPr>
          <p:cNvSpPr txBox="1"/>
          <p:nvPr/>
        </p:nvSpPr>
        <p:spPr>
          <a:xfrm>
            <a:off x="4188285" y="4445972"/>
            <a:ext cx="72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14%</a:t>
            </a:r>
            <a:endParaRPr lang="en-GB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B30C3D7-9637-4797-AD7D-AB413257F2AA}"/>
              </a:ext>
            </a:extLst>
          </p:cNvPr>
          <p:cNvSpPr txBox="1"/>
          <p:nvPr/>
        </p:nvSpPr>
        <p:spPr>
          <a:xfrm>
            <a:off x="7183344" y="5535449"/>
            <a:ext cx="56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6.6</a:t>
            </a:r>
            <a:endParaRPr lang="en-GB" b="1" dirty="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xmlns="" id="{F2DD00D6-1504-48FB-9AAC-E7FD86389FBD}"/>
              </a:ext>
            </a:extLst>
          </p:cNvPr>
          <p:cNvSpPr/>
          <p:nvPr/>
        </p:nvSpPr>
        <p:spPr>
          <a:xfrm>
            <a:off x="1047368" y="2397210"/>
            <a:ext cx="2167847" cy="75001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Open &amp; Read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5B63E681-8227-4802-9FCE-C93E1DF5BBF5}"/>
              </a:ext>
            </a:extLst>
          </p:cNvPr>
          <p:cNvGrpSpPr/>
          <p:nvPr/>
        </p:nvGrpSpPr>
        <p:grpSpPr>
          <a:xfrm>
            <a:off x="3615909" y="2634104"/>
            <a:ext cx="5794625" cy="276225"/>
            <a:chOff x="3801438" y="5245545"/>
            <a:chExt cx="5794625" cy="27622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47AC24F-2B26-4512-A8DA-B94A516B8BDE}"/>
                </a:ext>
              </a:extLst>
            </p:cNvPr>
            <p:cNvCxnSpPr/>
            <p:nvPr/>
          </p:nvCxnSpPr>
          <p:spPr>
            <a:xfrm>
              <a:off x="3801438" y="5383658"/>
              <a:ext cx="5794625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7DE70EF-90E2-4E62-BD4E-C556B1FCE74D}"/>
                </a:ext>
              </a:extLst>
            </p:cNvPr>
            <p:cNvCxnSpPr/>
            <p:nvPr/>
          </p:nvCxnSpPr>
          <p:spPr>
            <a:xfrm>
              <a:off x="3807788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47FBE4B-63F1-480D-98DC-1BE1FB24FBF5}"/>
                </a:ext>
              </a:extLst>
            </p:cNvPr>
            <p:cNvCxnSpPr/>
            <p:nvPr/>
          </p:nvCxnSpPr>
          <p:spPr>
            <a:xfrm>
              <a:off x="4386615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020631C3-AD6B-4F5F-8C4D-55F71B0DF8F0}"/>
                </a:ext>
              </a:extLst>
            </p:cNvPr>
            <p:cNvCxnSpPr/>
            <p:nvPr/>
          </p:nvCxnSpPr>
          <p:spPr>
            <a:xfrm>
              <a:off x="4965442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AFA83091-4E73-4C08-9966-D1A08D1EE149}"/>
                </a:ext>
              </a:extLst>
            </p:cNvPr>
            <p:cNvCxnSpPr/>
            <p:nvPr/>
          </p:nvCxnSpPr>
          <p:spPr>
            <a:xfrm>
              <a:off x="5544269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A6AF3AC-99CC-4DCC-9A4D-A26DA3FCDA61}"/>
                </a:ext>
              </a:extLst>
            </p:cNvPr>
            <p:cNvCxnSpPr/>
            <p:nvPr/>
          </p:nvCxnSpPr>
          <p:spPr>
            <a:xfrm>
              <a:off x="6123096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2C24109-9DA9-48C1-95EB-C5C655B6B71D}"/>
                </a:ext>
              </a:extLst>
            </p:cNvPr>
            <p:cNvCxnSpPr/>
            <p:nvPr/>
          </p:nvCxnSpPr>
          <p:spPr>
            <a:xfrm>
              <a:off x="6701923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09A9D933-6EE7-4EA3-90F4-51FDBFF8A792}"/>
                </a:ext>
              </a:extLst>
            </p:cNvPr>
            <p:cNvCxnSpPr/>
            <p:nvPr/>
          </p:nvCxnSpPr>
          <p:spPr>
            <a:xfrm>
              <a:off x="7280750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9B19A3F4-A8CC-45BA-A35E-2F767E2A8714}"/>
                </a:ext>
              </a:extLst>
            </p:cNvPr>
            <p:cNvCxnSpPr/>
            <p:nvPr/>
          </p:nvCxnSpPr>
          <p:spPr>
            <a:xfrm>
              <a:off x="7859577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65555E4A-B5C8-42DC-AA71-9F46860ACCB1}"/>
                </a:ext>
              </a:extLst>
            </p:cNvPr>
            <p:cNvCxnSpPr/>
            <p:nvPr/>
          </p:nvCxnSpPr>
          <p:spPr>
            <a:xfrm>
              <a:off x="8438404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778828BB-6B62-49D8-B8B0-93444D4FA7F1}"/>
                </a:ext>
              </a:extLst>
            </p:cNvPr>
            <p:cNvCxnSpPr/>
            <p:nvPr/>
          </p:nvCxnSpPr>
          <p:spPr>
            <a:xfrm>
              <a:off x="9017231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2DDA7436-A1B6-47E2-87D3-E6604425D71A}"/>
                </a:ext>
              </a:extLst>
            </p:cNvPr>
            <p:cNvCxnSpPr/>
            <p:nvPr/>
          </p:nvCxnSpPr>
          <p:spPr>
            <a:xfrm>
              <a:off x="9596063" y="5245545"/>
              <a:ext cx="0" cy="276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ED72AD5D-AC53-4733-9652-970E9EAFC204}"/>
              </a:ext>
            </a:extLst>
          </p:cNvPr>
          <p:cNvSpPr txBox="1"/>
          <p:nvPr/>
        </p:nvSpPr>
        <p:spPr>
          <a:xfrm>
            <a:off x="3337640" y="2927125"/>
            <a:ext cx="6500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  <a:tab pos="1162050" algn="l"/>
                <a:tab pos="1790700" algn="l"/>
                <a:tab pos="2333625" algn="l"/>
                <a:tab pos="2962275" algn="l"/>
                <a:tab pos="3495675" algn="l"/>
                <a:tab pos="4124325" algn="l"/>
                <a:tab pos="4667250" algn="l"/>
                <a:tab pos="5295900" algn="l"/>
                <a:tab pos="5829300" algn="l"/>
              </a:tabLst>
            </a:pPr>
            <a:r>
              <a:rPr lang="en-GB" sz="1400" dirty="0"/>
              <a:t> 0%	10%	 20%	30%	 40%	50%	60%	70%	80%	90%	100%</a:t>
            </a:r>
          </a:p>
        </p:txBody>
      </p:sp>
      <p:sp>
        <p:nvSpPr>
          <p:cNvPr id="73" name="Down Arrow 63">
            <a:extLst>
              <a:ext uri="{FF2B5EF4-FFF2-40B4-BE49-F238E27FC236}">
                <a16:creationId xmlns:a16="http://schemas.microsoft.com/office/drawing/2014/main" xmlns="" id="{11E5A485-10B8-4901-83E0-AFFCA74A8365}"/>
              </a:ext>
            </a:extLst>
          </p:cNvPr>
          <p:cNvSpPr/>
          <p:nvPr/>
        </p:nvSpPr>
        <p:spPr>
          <a:xfrm>
            <a:off x="8897885" y="2346002"/>
            <a:ext cx="406884" cy="418104"/>
          </a:xfrm>
          <a:prstGeom prst="downArrow">
            <a:avLst>
              <a:gd name="adj1" fmla="val 65606"/>
              <a:gd name="adj2" fmla="val 4531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86D39DC-E852-4B4F-82F3-525180D3972B}"/>
              </a:ext>
            </a:extLst>
          </p:cNvPr>
          <p:cNvSpPr txBox="1"/>
          <p:nvPr/>
        </p:nvSpPr>
        <p:spPr>
          <a:xfrm>
            <a:off x="8818824" y="2268188"/>
            <a:ext cx="7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94%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389" y="551944"/>
            <a:ext cx="9268262" cy="1499616"/>
          </a:xfrm>
        </p:spPr>
        <p:txBody>
          <a:bodyPr>
            <a:noAutofit/>
          </a:bodyPr>
          <a:lstStyle/>
          <a:p>
            <a:r>
              <a:rPr lang="en-US" sz="3600" b="1" dirty="0"/>
              <a:t>Results: </a:t>
            </a:r>
            <a:r>
              <a:rPr lang="en-GB" sz="3600" dirty="0" smtClean="0"/>
              <a:t>Predicted probability of smoking abstinence at 1 month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210" y="6287844"/>
            <a:ext cx="436682" cy="27432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389" y="1942377"/>
            <a:ext cx="8597891" cy="41104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ECD87A-073F-4A18-8225-90EAB965DA97}"/>
              </a:ext>
            </a:extLst>
          </p:cNvPr>
          <p:cNvSpPr txBox="1"/>
          <p:nvPr/>
        </p:nvSpPr>
        <p:spPr>
          <a:xfrm>
            <a:off x="997709" y="6101838"/>
            <a:ext cx="915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Note:</a:t>
            </a:r>
            <a:r>
              <a:rPr lang="en-GB" dirty="0"/>
              <a:t> </a:t>
            </a:r>
            <a:r>
              <a:rPr lang="en-GB" dirty="0" smtClean="0"/>
              <a:t>logistic regression model adjusted with </a:t>
            </a:r>
            <a:r>
              <a:rPr lang="en-GB" dirty="0" smtClean="0"/>
              <a:t>age group, intention-to-quit group, </a:t>
            </a:r>
            <a:r>
              <a:rPr lang="en-GB" dirty="0" smtClean="0"/>
              <a:t>and </a:t>
            </a:r>
            <a:r>
              <a:rPr lang="en-GB" dirty="0"/>
              <a:t>interaction terms between intervention groups (C*O, C*M, O*M, and C*O*M)</a:t>
            </a:r>
          </a:p>
        </p:txBody>
      </p:sp>
    </p:spTree>
    <p:extLst>
      <p:ext uri="{BB962C8B-B14F-4D97-AF65-F5344CB8AC3E}">
        <p14:creationId xmlns:p14="http://schemas.microsoft.com/office/powerpoint/2010/main" val="130200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71"/>
    </mc:Choice>
    <mc:Fallback>
      <p:transition spd="slow" advTm="3177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669E7F"/>
                </a:solidFill>
              </a:rPr>
              <a:t>Next step</a:t>
            </a:r>
            <a:endParaRPr lang="th-TH" b="1" dirty="0">
              <a:solidFill>
                <a:srgbClr val="669E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3046" y="4073498"/>
            <a:ext cx="77402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669E7F"/>
                </a:solidFill>
              </a:defRPr>
            </a:lvl1pPr>
          </a:lstStyle>
          <a:p>
            <a:r>
              <a:rPr lang="en-GB" dirty="0"/>
              <a:t>Share </a:t>
            </a:r>
            <a:r>
              <a:rPr lang="en-GB" dirty="0" smtClean="0"/>
              <a:t>existing SMS </a:t>
            </a:r>
            <a:r>
              <a:rPr lang="en-GB" dirty="0" smtClean="0">
                <a:solidFill>
                  <a:schemeClr val="tx1"/>
                </a:solidFill>
              </a:rPr>
              <a:t>to </a:t>
            </a:r>
            <a:r>
              <a:rPr lang="en-GB" dirty="0" err="1" smtClean="0">
                <a:solidFill>
                  <a:schemeClr val="tx1"/>
                </a:solidFill>
              </a:rPr>
              <a:t>Quitline</a:t>
            </a:r>
            <a:r>
              <a:rPr lang="en-GB" dirty="0" smtClean="0">
                <a:solidFill>
                  <a:schemeClr val="tx1"/>
                </a:solidFill>
              </a:rPr>
              <a:t> and other mobile apps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8357" y="2957569"/>
            <a:ext cx="7187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rgbClr val="669E7F"/>
                </a:solidFill>
              </a:defRPr>
            </a:lvl1pPr>
          </a:lstStyle>
          <a:p>
            <a:r>
              <a:rPr lang="en-GB" dirty="0" smtClean="0"/>
              <a:t>Automatic on-demand </a:t>
            </a:r>
            <a:r>
              <a:rPr lang="en-GB" dirty="0"/>
              <a:t>support </a:t>
            </a:r>
            <a:r>
              <a:rPr lang="en-GB" dirty="0">
                <a:solidFill>
                  <a:schemeClr val="tx1"/>
                </a:solidFill>
              </a:rPr>
              <a:t>at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dirty="0">
                <a:solidFill>
                  <a:schemeClr val="tx1"/>
                </a:solidFill>
              </a:rPr>
              <a:t>fingertips 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6877" y="1822199"/>
            <a:ext cx="64451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rgbClr val="669E7F"/>
                </a:solidFill>
              </a:rPr>
              <a:t>Tailored health-related SMS </a:t>
            </a:r>
            <a:r>
              <a:rPr lang="en-GB" sz="2600" b="1" dirty="0" smtClean="0"/>
              <a:t>to meet the need</a:t>
            </a:r>
            <a:endParaRPr lang="en-GB" sz="2600" b="1" dirty="0"/>
          </a:p>
        </p:txBody>
      </p:sp>
      <p:sp>
        <p:nvSpPr>
          <p:cNvPr id="13" name="Rectangle 12"/>
          <p:cNvSpPr/>
          <p:nvPr/>
        </p:nvSpPr>
        <p:spPr>
          <a:xfrm>
            <a:off x="4417454" y="2410001"/>
            <a:ext cx="6441396" cy="470663"/>
          </a:xfrm>
          <a:prstGeom prst="rect">
            <a:avLst/>
          </a:prstGeom>
          <a:solidFill>
            <a:srgbClr val="65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à¸à¸¥à¸à¸²à¸£à¸à¹à¸à¸«à¸²à¸£à¸¹à¸à¸ à¸²à¸à¸ªà¸³à¸«à¸£à¸±à¸ next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3" y="5123108"/>
            <a:ext cx="2494680" cy="16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23501" y="3526259"/>
            <a:ext cx="7935349" cy="470663"/>
          </a:xfrm>
          <a:prstGeom prst="rect">
            <a:avLst/>
          </a:prstGeom>
          <a:solidFill>
            <a:srgbClr val="65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429553" y="4642518"/>
            <a:ext cx="9429297" cy="470663"/>
          </a:xfrm>
          <a:prstGeom prst="rect">
            <a:avLst/>
          </a:prstGeom>
          <a:solidFill>
            <a:srgbClr val="655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429553" y="3996922"/>
            <a:ext cx="1493948" cy="645596"/>
          </a:xfrm>
          <a:prstGeom prst="line">
            <a:avLst/>
          </a:prstGeom>
          <a:ln>
            <a:solidFill>
              <a:srgbClr val="655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923501" y="2870736"/>
            <a:ext cx="1493948" cy="645596"/>
          </a:xfrm>
          <a:prstGeom prst="line">
            <a:avLst/>
          </a:prstGeom>
          <a:ln>
            <a:solidFill>
              <a:srgbClr val="655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15970" y="1745623"/>
            <a:ext cx="1493948" cy="645596"/>
          </a:xfrm>
          <a:prstGeom prst="line">
            <a:avLst/>
          </a:prstGeom>
          <a:ln>
            <a:solidFill>
              <a:srgbClr val="655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58" y="5491993"/>
            <a:ext cx="1984828" cy="113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70530" y="5397572"/>
            <a:ext cx="1984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Current partner: </a:t>
            </a:r>
            <a:endParaRPr lang="th-TH" sz="2000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09918" y="1755879"/>
            <a:ext cx="4948932" cy="0"/>
          </a:xfrm>
          <a:prstGeom prst="line">
            <a:avLst/>
          </a:prstGeom>
          <a:ln>
            <a:solidFill>
              <a:srgbClr val="655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3"/>
            <a:ext cx="10730550" cy="453544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Supervisors</a:t>
            </a:r>
            <a:r>
              <a:rPr lang="en-US" sz="24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/>
              <a:t>Dr.</a:t>
            </a:r>
            <a:r>
              <a:rPr lang="en-GB" sz="2000" b="1" dirty="0"/>
              <a:t> Liz </a:t>
            </a:r>
            <a:r>
              <a:rPr lang="en-GB" sz="2000" b="1" dirty="0" err="1"/>
              <a:t>Glidewell</a:t>
            </a:r>
            <a:r>
              <a:rPr lang="en-GB" sz="2000" b="1" dirty="0"/>
              <a:t>, </a:t>
            </a:r>
            <a:r>
              <a:rPr lang="en-GB" sz="2000" dirty="0"/>
              <a:t>Leeds Institute of Health Sciences, University of Leeds, </a:t>
            </a:r>
            <a:endParaRPr lang="en-GB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/>
              <a:t>Dr.</a:t>
            </a:r>
            <a:r>
              <a:rPr lang="en-GB" sz="2000" b="1" dirty="0"/>
              <a:t> Rebecca </a:t>
            </a:r>
            <a:r>
              <a:rPr lang="en-GB" sz="2000" b="1" dirty="0" err="1"/>
              <a:t>Walwyn</a:t>
            </a:r>
            <a:r>
              <a:rPr lang="en-GB" sz="2000" b="1" dirty="0"/>
              <a:t>, </a:t>
            </a:r>
            <a:r>
              <a:rPr lang="en-GB" sz="2000" dirty="0"/>
              <a:t>Leeds Institute of Clinical Trials Research, University of Leeds, </a:t>
            </a:r>
            <a:endParaRPr lang="en-GB" sz="20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err="1"/>
              <a:t>Prof.</a:t>
            </a:r>
            <a:r>
              <a:rPr lang="en-GB" sz="2000" b="1" dirty="0"/>
              <a:t> Jeremy C. Wyatt</a:t>
            </a:r>
            <a:r>
              <a:rPr lang="en-US" sz="2000" b="1" dirty="0"/>
              <a:t>,</a:t>
            </a:r>
            <a:r>
              <a:rPr lang="en-GB" sz="2000" baseline="30000" dirty="0"/>
              <a:t> </a:t>
            </a:r>
            <a:r>
              <a:rPr lang="en-GB" sz="2000" dirty="0"/>
              <a:t>Wessex Institute of Health &amp; Research, Faculty of Medicine, University of Southampton</a:t>
            </a:r>
            <a:endParaRPr lang="en-GB" sz="20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/>
              <a:t>Thailand National </a:t>
            </a:r>
            <a:r>
              <a:rPr lang="en-GB" sz="2400" b="1" dirty="0" err="1"/>
              <a:t>Quitline</a:t>
            </a:r>
            <a:r>
              <a:rPr lang="en-GB" sz="2400" b="1" dirty="0"/>
              <a:t>: </a:t>
            </a:r>
            <a:r>
              <a:rPr lang="en-GB" sz="2400" dirty="0" err="1"/>
              <a:t>Prof.</a:t>
            </a:r>
            <a:r>
              <a:rPr lang="en-GB" sz="2400" dirty="0"/>
              <a:t> </a:t>
            </a:r>
            <a:r>
              <a:rPr lang="en-GB" sz="2400" dirty="0" err="1"/>
              <a:t>Jintana</a:t>
            </a:r>
            <a:r>
              <a:rPr lang="en-GB" sz="2400" dirty="0"/>
              <a:t> </a:t>
            </a:r>
            <a:r>
              <a:rPr lang="en-GB" sz="2400" dirty="0" err="1"/>
              <a:t>Yunibhand</a:t>
            </a:r>
            <a:r>
              <a:rPr lang="en-GB" sz="2400" dirty="0"/>
              <a:t> and her amazing </a:t>
            </a:r>
            <a:r>
              <a:rPr lang="en-GB" sz="2400" dirty="0" err="1"/>
              <a:t>quitline</a:t>
            </a:r>
            <a:r>
              <a:rPr lang="en-GB" sz="2400" dirty="0"/>
              <a:t> team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Funders: </a:t>
            </a:r>
            <a:r>
              <a:rPr lang="en-US" sz="2400" dirty="0"/>
              <a:t>Health Promotion Economic Evaluation Collaborative Center and Thai Health Promotion Foundation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71" y="5837197"/>
            <a:ext cx="1230436" cy="7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818057" y="6267118"/>
            <a:ext cx="421457" cy="335096"/>
          </a:xfrm>
          <a:prstGeom prst="rect">
            <a:avLst/>
          </a:prstGeom>
        </p:spPr>
        <p:txBody>
          <a:bodyPr/>
          <a:lstStyle/>
          <a:p>
            <a:fld id="{9247A5B7-F33F-45A2-BC73-F7191F4DD244}" type="slidenum">
              <a:rPr lang="en-US" sz="1400" b="1"/>
              <a:t>13</a:t>
            </a:fld>
            <a:endParaRPr lang="en-US" sz="1400" b="1" dirty="0"/>
          </a:p>
        </p:txBody>
      </p:sp>
      <p:pic>
        <p:nvPicPr>
          <p:cNvPr id="1026" name="Picture 2" descr="Image result for logo สสส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39" y="5788486"/>
            <a:ext cx="1304489" cy="8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645" y="5758819"/>
            <a:ext cx="1740562" cy="861454"/>
          </a:xfrm>
          <a:prstGeom prst="rect">
            <a:avLst/>
          </a:prstGeom>
        </p:spPr>
      </p:pic>
      <p:pic>
        <p:nvPicPr>
          <p:cNvPr id="9" name="Picture 3" descr="Cleaned up black w transparent - clear space small for pp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44115" y="-62845"/>
            <a:ext cx="2747885" cy="109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2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5"/>
    </mc:Choice>
    <mc:Fallback xmlns="">
      <p:transition spd="slow" advTm="3365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8411" y="1294946"/>
            <a:ext cx="8412389" cy="2406196"/>
          </a:xfrm>
          <a:noFill/>
        </p:spPr>
        <p:txBody>
          <a:bodyPr anchor="t"/>
          <a:lstStyle/>
          <a:p>
            <a:pPr algn="ctr" eaLnBrk="1" hangingPunct="1">
              <a:spcAft>
                <a:spcPct val="105000"/>
              </a:spcAft>
            </a:pPr>
            <a:r>
              <a:rPr lang="en-GB" sz="2400" b="1" dirty="0">
                <a:solidFill>
                  <a:schemeClr val="tx1"/>
                </a:solidFill>
              </a:rPr>
              <a:t/>
            </a:r>
            <a:br>
              <a:rPr lang="en-GB" sz="2400" b="1" dirty="0">
                <a:solidFill>
                  <a:schemeClr val="tx1"/>
                </a:solidFill>
              </a:rPr>
            </a:b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+mn-ea"/>
                <a:cs typeface="+mn-cs"/>
              </a:rPr>
              <a:t>Thank you for listening</a:t>
            </a:r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>
                <a:solidFill>
                  <a:schemeClr val="tx1"/>
                </a:solidFill>
              </a:rPr>
              <a:t/>
            </a:r>
            <a:br>
              <a:rPr lang="en-GB" sz="2400" b="1" dirty="0">
                <a:solidFill>
                  <a:schemeClr val="tx1"/>
                </a:solidFill>
              </a:rPr>
            </a:b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4" y="2815081"/>
            <a:ext cx="4561114" cy="30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9656" y="6066467"/>
            <a:ext cx="464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 Light" panose="020F0302020204030204" pitchFamily="34" charset="0"/>
              </a:rPr>
              <a:t>If you have any comments or suggestions, </a:t>
            </a:r>
            <a:br>
              <a:rPr lang="en-GB" sz="2000" dirty="0">
                <a:latin typeface="Calibri Light" panose="020F0302020204030204" pitchFamily="34" charset="0"/>
              </a:rPr>
            </a:br>
            <a:r>
              <a:rPr lang="en-GB" sz="2000" dirty="0">
                <a:latin typeface="Calibri Light" panose="020F0302020204030204" pitchFamily="34" charset="0"/>
              </a:rPr>
              <a:t>please email to </a:t>
            </a:r>
            <a:r>
              <a:rPr lang="en-US" sz="2000" b="1" dirty="0">
                <a:solidFill>
                  <a:srgbClr val="890203"/>
                </a:solidFill>
                <a:latin typeface="Calibri Light" panose="020F0302020204030204" pitchFamily="34" charset="0"/>
              </a:rPr>
              <a:t>pritaporn.k@hitap.net</a:t>
            </a:r>
          </a:p>
        </p:txBody>
      </p:sp>
    </p:spTree>
    <p:extLst>
      <p:ext uri="{BB962C8B-B14F-4D97-AF65-F5344CB8AC3E}">
        <p14:creationId xmlns:p14="http://schemas.microsoft.com/office/powerpoint/2010/main" val="42122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5"/>
    </mc:Choice>
    <mc:Fallback xmlns="">
      <p:transition spd="slow" advTm="30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stop smoking Matter?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9" y="2084832"/>
            <a:ext cx="5630672" cy="422452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en-GB" sz="2400" dirty="0"/>
              <a:t>In 2017, smoking prevalence was 19% in Thai population aged 15 years and above (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38% in male </a:t>
            </a:r>
            <a:r>
              <a:rPr lang="en-GB" sz="2400" dirty="0"/>
              <a:t>and 2% in female)</a:t>
            </a:r>
            <a:r>
              <a:rPr lang="en-GB" sz="2400" baseline="30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GB" sz="2400" dirty="0"/>
              <a:t>.</a:t>
            </a:r>
            <a:r>
              <a:rPr lang="en-GB" sz="2400" baseline="30000" dirty="0"/>
              <a:t> </a:t>
            </a:r>
            <a:endParaRPr lang="en-GB" sz="2400" dirty="0"/>
          </a:p>
          <a:p>
            <a:pPr marL="358775" indent="-358775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en-GB" sz="2400" dirty="0" smtClean="0"/>
              <a:t>Thailand </a:t>
            </a:r>
            <a:r>
              <a:rPr lang="en-GB" sz="2400" dirty="0"/>
              <a:t>National </a:t>
            </a:r>
            <a:r>
              <a:rPr lang="en-GB" sz="2400" dirty="0" err="1"/>
              <a:t>Quitline</a:t>
            </a:r>
            <a:r>
              <a:rPr lang="en-GB" sz="2400" dirty="0"/>
              <a:t> provides a countrywide telephone counselling service for smoking </a:t>
            </a:r>
            <a:r>
              <a:rPr lang="en-GB" sz="2400" dirty="0" smtClean="0"/>
              <a:t>cessation free of charge. </a:t>
            </a:r>
          </a:p>
          <a:p>
            <a:pPr marL="358775" indent="-358775">
              <a:buFont typeface="Wingdings" panose="05000000000000000000" pitchFamily="2" charset="2"/>
              <a:buChar char="v"/>
              <a:tabLst>
                <a:tab pos="358775" algn="l"/>
              </a:tabLst>
            </a:pPr>
            <a:r>
              <a:rPr lang="en-GB" sz="2400" dirty="0" smtClean="0"/>
              <a:t>Around </a:t>
            </a:r>
            <a:r>
              <a:rPr lang="en-GB" sz="2400" dirty="0"/>
              <a:t>60% of the callers did not receive complete quit counselling and/or follow-up </a:t>
            </a:r>
            <a:r>
              <a:rPr lang="en-GB" sz="2400" dirty="0" smtClean="0"/>
              <a:t>calls</a:t>
            </a:r>
            <a:r>
              <a:rPr lang="en-GB" sz="2400" baseline="30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GB" sz="2400" dirty="0" smtClean="0"/>
              <a:t>.</a:t>
            </a:r>
            <a:endParaRPr lang="en-GB" sz="2400" dirty="0"/>
          </a:p>
          <a:p>
            <a:pPr marL="358775" indent="-358775">
              <a:buFont typeface="Wingdings" panose="05000000000000000000" pitchFamily="2" charset="2"/>
              <a:buChar char="v"/>
              <a:tabLst>
                <a:tab pos="358775" algn="l"/>
              </a:tabLst>
            </a:pPr>
            <a:endParaRPr lang="en-GB" sz="2400" dirty="0"/>
          </a:p>
          <a:p>
            <a:pPr>
              <a:buFont typeface="Wingdings" panose="05000000000000000000" pitchFamily="2" charset="2"/>
              <a:buChar char="v"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z="1400" smtClean="0"/>
              <a:pPr/>
              <a:t>2</a:t>
            </a:fld>
            <a:endParaRPr lang="en-US" sz="14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07" y="2072122"/>
            <a:ext cx="509524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4127" y="6055672"/>
            <a:ext cx="7186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Sources:</a:t>
            </a:r>
            <a:r>
              <a:rPr lang="en-GB" sz="1400" dirty="0"/>
              <a:t> 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National Statistical Office of Thailand. Smoking and Drinking Behaviour Survey, 2017; </a:t>
            </a:r>
            <a:r>
              <a:rPr lang="en-GB" sz="1400" b="1" baseline="30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Thailand Burden of Disease. Comparative Risk Assessment, 2009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en-GB" sz="1400" b="1" baseline="300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GB" sz="1400" dirty="0" smtClean="0">
                <a:solidFill>
                  <a:schemeClr val="accent5">
                    <a:lumMod val="50000"/>
                  </a:schemeClr>
                </a:solidFill>
              </a:rPr>
              <a:t>Meeyai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GB" sz="1400" i="1" dirty="0">
                <a:solidFill>
                  <a:schemeClr val="accent5">
                    <a:lumMod val="50000"/>
                  </a:schemeClr>
                </a:solidFill>
              </a:rPr>
              <a:t>et al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. 2015 </a:t>
            </a:r>
            <a:r>
              <a:rPr lang="en-GB" sz="1400" dirty="0" err="1">
                <a:solidFill>
                  <a:schemeClr val="accent5">
                    <a:lumMod val="50000"/>
                  </a:schemeClr>
                </a:solidFill>
              </a:rPr>
              <a:t>Tob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 Control 24(5): 481-488</a:t>
            </a:r>
            <a:r>
              <a:rPr lang="en-GB" sz="1400" b="1" baseline="30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1400" dirty="0">
                <a:solidFill>
                  <a:schemeClr val="accent5">
                    <a:lumMod val="50000"/>
                  </a:schemeClr>
                </a:solidFill>
              </a:rPr>
            </a:br>
            <a:endParaRPr lang="en-GB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7603" y="2435192"/>
            <a:ext cx="4617720" cy="259080"/>
          </a:xfrm>
          <a:prstGeom prst="rect">
            <a:avLst/>
          </a:prstGeom>
          <a:noFill/>
          <a:ln>
            <a:solidFill>
              <a:srgbClr val="5359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ular Callout 9"/>
          <p:cNvSpPr/>
          <p:nvPr/>
        </p:nvSpPr>
        <p:spPr>
          <a:xfrm>
            <a:off x="10270315" y="833915"/>
            <a:ext cx="1613752" cy="899160"/>
          </a:xfrm>
          <a:prstGeom prst="wedgeRoundRectCallout">
            <a:avLst>
              <a:gd name="adj1" fmla="val -29332"/>
              <a:gd name="adj2" fmla="val 72669"/>
              <a:gd name="adj3" fmla="val 16667"/>
            </a:avLst>
          </a:prstGeom>
          <a:solidFill>
            <a:srgbClr val="94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1 in 6 </a:t>
            </a:r>
            <a:r>
              <a:rPr lang="en-GB" sz="2800" b="1" dirty="0" smtClean="0"/>
              <a:t>deaths</a:t>
            </a:r>
            <a:r>
              <a:rPr lang="en-GB" sz="2800" b="1" baseline="30000" dirty="0" smtClean="0"/>
              <a:t>2</a:t>
            </a:r>
            <a:endParaRPr lang="en-GB" sz="2800" b="1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9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"/>
    </mc:Choice>
    <mc:Fallback xmlns="">
      <p:transition spd="slow" advTm="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groups</a:t>
            </a:r>
            <a:endParaRPr lang="th-TH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49" y="4938978"/>
            <a:ext cx="1528403" cy="1531726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31842" y="2084832"/>
            <a:ext cx="8009698" cy="438587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1. Thailand </a:t>
            </a:r>
            <a:r>
              <a:rPr lang="en-GB" sz="2400" b="1" dirty="0"/>
              <a:t>National </a:t>
            </a:r>
            <a:r>
              <a:rPr lang="en-GB" sz="2400" b="1" dirty="0" err="1" smtClean="0"/>
              <a:t>Quitline</a:t>
            </a:r>
            <a:r>
              <a:rPr lang="en-GB" sz="2400" b="1" dirty="0" smtClean="0"/>
              <a:t>: </a:t>
            </a:r>
          </a:p>
          <a:p>
            <a:r>
              <a:rPr lang="en-GB" sz="2000" dirty="0" smtClean="0"/>
              <a:t>    Improve current service providing by adding on automatic SMS</a:t>
            </a:r>
          </a:p>
          <a:p>
            <a:r>
              <a:rPr lang="en-GB" sz="2000" dirty="0" smtClean="0"/>
              <a:t>    Provide evidence-based for decision making </a:t>
            </a:r>
          </a:p>
          <a:p>
            <a:r>
              <a:rPr lang="en-GB" sz="2400" b="1" dirty="0" smtClean="0"/>
              <a:t>2. ThaiHealth Promotion Foundation </a:t>
            </a:r>
            <a:r>
              <a:rPr lang="th-TH" sz="2400" b="1" dirty="0" smtClean="0"/>
              <a:t>(</a:t>
            </a:r>
            <a:r>
              <a:rPr lang="th-TH" sz="2400" b="1" dirty="0" err="1" smtClean="0"/>
              <a:t>สสส</a:t>
            </a:r>
            <a:r>
              <a:rPr lang="th-TH" sz="2400" b="1" dirty="0" smtClean="0"/>
              <a:t>.)</a:t>
            </a:r>
            <a:r>
              <a:rPr lang="en-US" sz="2400" b="1" dirty="0" smtClean="0"/>
              <a:t>: </a:t>
            </a:r>
          </a:p>
          <a:p>
            <a:r>
              <a:rPr lang="en-GB" sz="2000" dirty="0" smtClean="0"/>
              <a:t>    Improve the way of thinking in mass media communication </a:t>
            </a:r>
          </a:p>
          <a:p>
            <a:endParaRPr lang="en-GB" sz="2000" dirty="0"/>
          </a:p>
          <a:p>
            <a:r>
              <a:rPr lang="en-GB" sz="2400" b="1" dirty="0" smtClean="0"/>
              <a:t>3. The Ministry of Public Health</a:t>
            </a:r>
            <a:r>
              <a:rPr lang="en-US" sz="2400" b="1" dirty="0" smtClean="0"/>
              <a:t>: </a:t>
            </a:r>
            <a:endParaRPr lang="en-GB" sz="2400" b="1" dirty="0" smtClean="0"/>
          </a:p>
          <a:p>
            <a:r>
              <a:rPr lang="en-GB" sz="2000" dirty="0" smtClean="0"/>
              <a:t>    Rigorous evaluation of public health programme using randomised controlled trial design prior to programme implementation</a:t>
            </a:r>
            <a:endParaRPr lang="en-GB" sz="2000" dirty="0"/>
          </a:p>
          <a:p>
            <a:endParaRPr lang="th-TH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03" y="2084832"/>
            <a:ext cx="2082250" cy="119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logo สสส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49" y="3404828"/>
            <a:ext cx="2172604" cy="137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Methods: </a:t>
            </a:r>
            <a:r>
              <a:rPr lang="en-GB" dirty="0"/>
              <a:t>Study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127" y="1896679"/>
            <a:ext cx="10494583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E4934"/>
                </a:solidFill>
              </a:rPr>
              <a:t>S</a:t>
            </a:r>
            <a:r>
              <a:rPr lang="en-GB" sz="2000" b="1" dirty="0"/>
              <a:t>tudy design: </a:t>
            </a:r>
            <a:r>
              <a:rPr lang="en-GB" sz="2000" dirty="0" smtClean="0"/>
              <a:t>2x2x2 factorial randomised controlled trial </a:t>
            </a:r>
            <a:r>
              <a:rPr lang="en-GB" sz="2000" b="1" dirty="0" smtClean="0">
                <a:solidFill>
                  <a:srgbClr val="9E4934"/>
                </a:solidFill>
              </a:rPr>
              <a:t>(factorial RCT) </a:t>
            </a:r>
            <a:r>
              <a:rPr lang="en-GB" sz="2000" dirty="0"/>
              <a:t>-&gt; </a:t>
            </a:r>
            <a:r>
              <a:rPr lang="en-GB" sz="2000" b="1" dirty="0" smtClean="0">
                <a:solidFill>
                  <a:srgbClr val="9E4934"/>
                </a:solidFill>
              </a:rPr>
              <a:t>8 intervention groups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9E4934"/>
                </a:solidFill>
              </a:rPr>
              <a:t>P</a:t>
            </a:r>
            <a:r>
              <a:rPr lang="en-GB" sz="2000" b="1" dirty="0" smtClean="0"/>
              <a:t>articipants:</a:t>
            </a:r>
          </a:p>
          <a:p>
            <a:pPr>
              <a:lnSpc>
                <a:spcPct val="150000"/>
              </a:lnSpc>
            </a:pPr>
            <a:endParaRPr lang="en-GB" sz="2000" b="1" dirty="0"/>
          </a:p>
          <a:p>
            <a:pPr>
              <a:lnSpc>
                <a:spcPct val="150000"/>
              </a:lnSpc>
            </a:pPr>
            <a:endParaRPr lang="en-GB" sz="2000" b="1" dirty="0"/>
          </a:p>
          <a:p>
            <a:pPr>
              <a:lnSpc>
                <a:spcPct val="150000"/>
              </a:lnSpc>
            </a:pPr>
            <a:endParaRPr lang="en-GB" sz="2000" b="1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C44444"/>
                </a:solidFill>
              </a:rPr>
              <a:t>I</a:t>
            </a:r>
            <a:r>
              <a:rPr lang="en-GB" sz="2000" b="1" dirty="0" smtClean="0"/>
              <a:t>nterventions:</a:t>
            </a:r>
            <a:endParaRPr lang="en-GB" sz="2000" b="1" dirty="0"/>
          </a:p>
          <a:p>
            <a:pPr>
              <a:lnSpc>
                <a:spcPct val="150000"/>
              </a:lnSpc>
            </a:pPr>
            <a:endParaRPr lang="en-GB" sz="2000" b="1" dirty="0" smtClean="0"/>
          </a:p>
          <a:p>
            <a:pPr>
              <a:lnSpc>
                <a:spcPct val="150000"/>
              </a:lnSpc>
            </a:pPr>
            <a:endParaRPr lang="en-GB" sz="2000" b="1" dirty="0" smtClean="0"/>
          </a:p>
          <a:p>
            <a:pPr>
              <a:lnSpc>
                <a:spcPct val="150000"/>
              </a:lnSpc>
            </a:pPr>
            <a:endParaRPr lang="en-GB" sz="2000" b="1" dirty="0" smtClean="0"/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C44444"/>
                </a:solidFill>
              </a:rPr>
              <a:t>O</a:t>
            </a:r>
            <a:r>
              <a:rPr lang="en-GB" sz="2000" b="1" dirty="0" smtClean="0"/>
              <a:t>utcome</a:t>
            </a:r>
            <a:r>
              <a:rPr lang="en-GB" sz="2000" b="1" dirty="0"/>
              <a:t>: </a:t>
            </a:r>
            <a:r>
              <a:rPr lang="en-GB" sz="2000" dirty="0"/>
              <a:t>7-day point prevalence smoking abstinence at 1-month </a:t>
            </a:r>
            <a:r>
              <a:rPr lang="en-GB" sz="2000" dirty="0" smtClean="0"/>
              <a:t>follow-up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81093" y="2408106"/>
            <a:ext cx="7786740" cy="1559005"/>
          </a:xfrm>
          <a:prstGeom prst="rect">
            <a:avLst/>
          </a:prstGeom>
          <a:solidFill>
            <a:srgbClr val="CFE0CF"/>
          </a:solidFill>
        </p:spPr>
        <p:txBody>
          <a:bodyPr wrap="square" rtlCol="0">
            <a:noAutofit/>
          </a:bodyPr>
          <a:lstStyle/>
          <a:p>
            <a:pPr marL="342900" indent="-342900" defTabSz="977900">
              <a:lnSpc>
                <a:spcPct val="114000"/>
              </a:lnSpc>
              <a:buFont typeface="+mj-lt"/>
              <a:buAutoNum type="arabicParenR"/>
            </a:pPr>
            <a:r>
              <a:rPr lang="en-GB" sz="2000" dirty="0"/>
              <a:t>Thai smokers who wanted to quit smoking</a:t>
            </a:r>
          </a:p>
          <a:p>
            <a:pPr marL="342900" indent="-342900" defTabSz="977900">
              <a:lnSpc>
                <a:spcPct val="114000"/>
              </a:lnSpc>
              <a:buFont typeface="+mj-lt"/>
              <a:buAutoNum type="arabicParenR"/>
            </a:pPr>
            <a:r>
              <a:rPr lang="en-GB" sz="2000" dirty="0"/>
              <a:t>Own a mobile phone with at least the ability to send and receive SMS</a:t>
            </a:r>
          </a:p>
          <a:p>
            <a:pPr marL="342900" indent="-342900" defTabSz="977900">
              <a:lnSpc>
                <a:spcPct val="114000"/>
              </a:lnSpc>
              <a:buFont typeface="+mj-lt"/>
              <a:buAutoNum type="arabicParenR"/>
            </a:pPr>
            <a:r>
              <a:rPr lang="en-GB" sz="2000" dirty="0"/>
              <a:t>Be able to read and write Thai</a:t>
            </a:r>
          </a:p>
          <a:p>
            <a:pPr marL="342900" indent="-342900" defTabSz="977900">
              <a:lnSpc>
                <a:spcPct val="114000"/>
              </a:lnSpc>
              <a:buFont typeface="+mj-lt"/>
              <a:buAutoNum type="arabicParenR"/>
            </a:pPr>
            <a:r>
              <a:rPr lang="en-GB" sz="2000" dirty="0"/>
              <a:t>Provision of informed consent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1093" y="4290386"/>
            <a:ext cx="7786740" cy="1562513"/>
          </a:xfrm>
          <a:prstGeom prst="rect">
            <a:avLst/>
          </a:prstGeom>
          <a:solidFill>
            <a:srgbClr val="D1C6B7"/>
          </a:solidFill>
        </p:spPr>
        <p:txBody>
          <a:bodyPr wrap="square" rtlCol="0">
            <a:noAutofit/>
          </a:bodyPr>
          <a:lstStyle/>
          <a:p>
            <a:pPr defTabSz="977900"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Text messages: </a:t>
            </a:r>
            <a:r>
              <a:rPr lang="en-GB" sz="2000" dirty="0"/>
              <a:t>Automated set of text messages, twice a day at 7:00 am and 4:00 pm for 30 days (</a:t>
            </a:r>
            <a:r>
              <a:rPr lang="en-GB" sz="2000" b="1" dirty="0">
                <a:solidFill>
                  <a:srgbClr val="9E4934"/>
                </a:solidFill>
              </a:rPr>
              <a:t>60 text messages</a:t>
            </a:r>
            <a:r>
              <a:rPr lang="en-GB" sz="2000" dirty="0"/>
              <a:t>) </a:t>
            </a:r>
            <a:endParaRPr lang="en-GB" sz="2000" dirty="0" smtClean="0"/>
          </a:p>
          <a:p>
            <a:pPr defTabSz="977900"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/>
              <a:t>Usual </a:t>
            </a:r>
            <a:r>
              <a:rPr lang="en-GB" sz="2000" b="1" dirty="0"/>
              <a:t>care: </a:t>
            </a:r>
            <a:r>
              <a:rPr lang="en-GB" sz="2000" dirty="0"/>
              <a:t>Participants from </a:t>
            </a:r>
            <a:r>
              <a:rPr lang="en-GB" sz="2000" dirty="0" err="1"/>
              <a:t>Quitline</a:t>
            </a:r>
            <a:r>
              <a:rPr lang="en-GB" sz="2000" dirty="0"/>
              <a:t> received follow-up telephone calls for emotional support at 7-day, 15-day, and 1-month intervals</a:t>
            </a:r>
          </a:p>
        </p:txBody>
      </p:sp>
    </p:spTree>
    <p:extLst>
      <p:ext uri="{BB962C8B-B14F-4D97-AF65-F5344CB8AC3E}">
        <p14:creationId xmlns:p14="http://schemas.microsoft.com/office/powerpoint/2010/main" val="389699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932498" y="3552231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3: 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8210" y="6287844"/>
            <a:ext cx="436682" cy="27432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1" name="Content Placeholder 9"/>
          <p:cNvGraphicFramePr>
            <a:graphicFrameLocks/>
          </p:cNvGraphicFramePr>
          <p:nvPr>
            <p:extLst/>
          </p:nvPr>
        </p:nvGraphicFramePr>
        <p:xfrm>
          <a:off x="932498" y="4068874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4: M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>
            <p:extLst/>
          </p:nvPr>
        </p:nvGraphicFramePr>
        <p:xfrm>
          <a:off x="932498" y="4585517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5: CO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9"/>
          <p:cNvGraphicFramePr>
            <a:graphicFrameLocks/>
          </p:cNvGraphicFramePr>
          <p:nvPr>
            <p:extLst/>
          </p:nvPr>
        </p:nvGraphicFramePr>
        <p:xfrm>
          <a:off x="932498" y="5102160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6: CM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9"/>
          <p:cNvGraphicFramePr>
            <a:graphicFrameLocks/>
          </p:cNvGraphicFramePr>
          <p:nvPr>
            <p:extLst/>
          </p:nvPr>
        </p:nvGraphicFramePr>
        <p:xfrm>
          <a:off x="932498" y="5618803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7: OM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9"/>
          <p:cNvGraphicFramePr>
            <a:graphicFrameLocks/>
          </p:cNvGraphicFramePr>
          <p:nvPr>
            <p:extLst/>
          </p:nvPr>
        </p:nvGraphicFramePr>
        <p:xfrm>
          <a:off x="932498" y="6135445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8: COM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9"/>
          <p:cNvGraphicFramePr>
            <a:graphicFrameLocks/>
          </p:cNvGraphicFramePr>
          <p:nvPr>
            <p:extLst/>
          </p:nvPr>
        </p:nvGraphicFramePr>
        <p:xfrm>
          <a:off x="932498" y="3035588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2: C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Yes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9"/>
          <p:cNvGraphicFramePr>
            <a:graphicFrameLocks/>
          </p:cNvGraphicFramePr>
          <p:nvPr>
            <p:extLst/>
          </p:nvPr>
        </p:nvGraphicFramePr>
        <p:xfrm>
          <a:off x="932498" y="2518945"/>
          <a:ext cx="972026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r>
                        <a:rPr lang="en-GB" dirty="0"/>
                        <a:t>1:</a:t>
                      </a:r>
                      <a:r>
                        <a:rPr lang="en-GB" baseline="0" dirty="0"/>
                        <a:t> Placebo</a:t>
                      </a:r>
                      <a:endParaRPr lang="en-GB" dirty="0"/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9"/>
          <p:cNvGraphicFramePr>
            <a:graphicFrameLocks/>
          </p:cNvGraphicFramePr>
          <p:nvPr>
            <p:extLst/>
          </p:nvPr>
        </p:nvGraphicFramePr>
        <p:xfrm>
          <a:off x="932498" y="1281613"/>
          <a:ext cx="9720264" cy="114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0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24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Experimental conditions</a:t>
                      </a:r>
                    </a:p>
                  </a:txBody>
                  <a:tcPr anchor="ctr">
                    <a:solidFill>
                      <a:srgbClr val="B8A9A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Intervention components</a:t>
                      </a:r>
                      <a:r>
                        <a:rPr lang="en-GB" b="1" baseline="0" dirty="0">
                          <a:solidFill>
                            <a:sysClr val="windowText" lastClr="000000"/>
                          </a:solidFill>
                        </a:rPr>
                        <a:t> (</a:t>
                      </a:r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Factors)</a:t>
                      </a:r>
                    </a:p>
                  </a:txBody>
                  <a:tcPr>
                    <a:solidFill>
                      <a:srgbClr val="B8A9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5359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rgbClr val="5359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93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53595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Capability</a:t>
                      </a:r>
                    </a:p>
                  </a:txBody>
                  <a:tcPr anchor="ctr">
                    <a:solidFill>
                      <a:srgbClr val="B8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Opportunity</a:t>
                      </a:r>
                    </a:p>
                  </a:txBody>
                  <a:tcPr anchor="ctr">
                    <a:solidFill>
                      <a:srgbClr val="B8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Motivation</a:t>
                      </a:r>
                    </a:p>
                  </a:txBody>
                  <a:tcPr anchor="ctr">
                    <a:solidFill>
                      <a:srgbClr val="B8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2498" y="678109"/>
            <a:ext cx="9720072" cy="603504"/>
          </a:xfrm>
        </p:spPr>
        <p:txBody>
          <a:bodyPr>
            <a:normAutofit fontScale="90000"/>
          </a:bodyPr>
          <a:lstStyle/>
          <a:p>
            <a:r>
              <a:rPr lang="en-GB" dirty="0"/>
              <a:t>2 x 2 x 2 Full factorial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383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8"/>
    </mc:Choice>
    <mc:Fallback>
      <p:transition spd="slow" advTm="2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advertisement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191" y="2286000"/>
            <a:ext cx="7685756" cy="4022725"/>
          </a:xfrm>
        </p:spPr>
      </p:pic>
    </p:spTree>
    <p:extLst>
      <p:ext uri="{BB962C8B-B14F-4D97-AF65-F5344CB8AC3E}">
        <p14:creationId xmlns:p14="http://schemas.microsoft.com/office/powerpoint/2010/main" val="24657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baseline </a:t>
            </a:r>
            <a:r>
              <a:rPr lang="en-GB" dirty="0" smtClean="0"/>
              <a:t>characteristics (N=1571)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4460" y="6287844"/>
            <a:ext cx="436682" cy="27432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750901" y="2248175"/>
            <a:ext cx="5324828" cy="923330"/>
            <a:chOff x="750901" y="1857650"/>
            <a:chExt cx="5324828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750901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6867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42833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38799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34765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0731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6697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22663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8629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4595" y="1857650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0901" y="2980294"/>
            <a:ext cx="5324828" cy="923330"/>
            <a:chOff x="763480" y="2266023"/>
            <a:chExt cx="5324828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76348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5944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541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5137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734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4331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927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3524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3120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2717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0901" y="3712413"/>
            <a:ext cx="5324828" cy="923330"/>
            <a:chOff x="763480" y="2266023"/>
            <a:chExt cx="5324828" cy="923330"/>
          </a:xfrm>
        </p:grpSpPr>
        <p:sp>
          <p:nvSpPr>
            <p:cNvPr id="31" name="TextBox 30"/>
            <p:cNvSpPr txBox="1"/>
            <p:nvPr/>
          </p:nvSpPr>
          <p:spPr>
            <a:xfrm>
              <a:off x="76348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5944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5541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137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74734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4331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3927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3524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3120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2717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50901" y="4444532"/>
            <a:ext cx="5324828" cy="923330"/>
            <a:chOff x="763480" y="2266023"/>
            <a:chExt cx="5324828" cy="923330"/>
          </a:xfrm>
        </p:grpSpPr>
        <p:sp>
          <p:nvSpPr>
            <p:cNvPr id="119" name="TextBox 118"/>
            <p:cNvSpPr txBox="1"/>
            <p:nvPr/>
          </p:nvSpPr>
          <p:spPr>
            <a:xfrm>
              <a:off x="76348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25944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75541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25137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4734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4331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73927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23524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rgbClr val="B8A9A5"/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rgbClr val="B8A9A5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73120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22717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515322" y="2495677"/>
            <a:ext cx="293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90% </a:t>
            </a:r>
            <a:r>
              <a:rPr lang="en-GB" sz="2800" dirty="0"/>
              <a:t>Male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15322" y="3231635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3595E"/>
                </a:solidFill>
              </a:rPr>
              <a:t>51% </a:t>
            </a:r>
            <a:r>
              <a:rPr lang="en-GB" sz="2800" dirty="0"/>
              <a:t>Single, widowers, divorced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15322" y="3967593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81% </a:t>
            </a:r>
            <a:r>
              <a:rPr lang="en-GB" sz="2800" dirty="0"/>
              <a:t>Employed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15322" y="4703551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3595E"/>
                </a:solidFill>
              </a:rPr>
              <a:t>81% </a:t>
            </a:r>
            <a:r>
              <a:rPr lang="en-GB" sz="2800" dirty="0"/>
              <a:t>Daily smokers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515322" y="5461633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83% </a:t>
            </a:r>
            <a:r>
              <a:rPr lang="en-GB" sz="2800" dirty="0"/>
              <a:t>High intention-to-quit score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741376" y="5198948"/>
            <a:ext cx="5324828" cy="923330"/>
            <a:chOff x="750901" y="3321888"/>
            <a:chExt cx="5324828" cy="923330"/>
          </a:xfrm>
        </p:grpSpPr>
        <p:grpSp>
          <p:nvGrpSpPr>
            <p:cNvPr id="91" name="Group 90"/>
            <p:cNvGrpSpPr/>
            <p:nvPr/>
          </p:nvGrpSpPr>
          <p:grpSpPr>
            <a:xfrm>
              <a:off x="750901" y="3321888"/>
              <a:ext cx="5324828" cy="923330"/>
              <a:chOff x="763480" y="2266023"/>
              <a:chExt cx="5324828" cy="923330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76348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25944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75541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5137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74734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24331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373927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23524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73120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22717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</p:grpSp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3"/>
            <a:srcRect l="47581" t="19342" r="36664" b="29058"/>
            <a:stretch/>
          </p:blipFill>
          <p:spPr>
            <a:xfrm>
              <a:off x="5113961" y="3431333"/>
              <a:ext cx="240154" cy="7518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389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18"/>
    </mc:Choice>
    <mc:Fallback>
      <p:transition spd="slow" advTm="19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71" grpId="0"/>
      <p:bldP spid="72" grpId="0"/>
      <p:bldP spid="73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Important baseline characteristics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4460" y="6287844"/>
            <a:ext cx="436682" cy="274321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6515322" y="3715512"/>
            <a:ext cx="498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87% </a:t>
            </a:r>
            <a:r>
              <a:rPr lang="en-GB" sz="2800" dirty="0"/>
              <a:t>Owned smartphone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15322" y="4451470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3595E"/>
                </a:solidFill>
              </a:rPr>
              <a:t>47% </a:t>
            </a:r>
            <a:r>
              <a:rPr lang="en-GB" sz="2800" dirty="0"/>
              <a:t>Used SMS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15322" y="5187428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83% </a:t>
            </a:r>
            <a:r>
              <a:rPr lang="en-GB" sz="2800" dirty="0"/>
              <a:t>Used instant messages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15322" y="5923386"/>
            <a:ext cx="486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3595E"/>
                </a:solidFill>
              </a:rPr>
              <a:t>15% </a:t>
            </a:r>
            <a:r>
              <a:rPr lang="en-GB" sz="2800" dirty="0"/>
              <a:t>Used health app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50901" y="4932248"/>
            <a:ext cx="5324828" cy="923330"/>
            <a:chOff x="750901" y="3321888"/>
            <a:chExt cx="5324828" cy="923330"/>
          </a:xfrm>
        </p:grpSpPr>
        <p:grpSp>
          <p:nvGrpSpPr>
            <p:cNvPr id="30" name="Group 29"/>
            <p:cNvGrpSpPr/>
            <p:nvPr/>
          </p:nvGrpSpPr>
          <p:grpSpPr>
            <a:xfrm>
              <a:off x="750901" y="3321888"/>
              <a:ext cx="5324828" cy="923330"/>
              <a:chOff x="763480" y="2266023"/>
              <a:chExt cx="5324828" cy="92333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6348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5944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75541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5137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74734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24331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3927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23524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73120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2717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7581" t="19342" r="36664" b="29058"/>
            <a:stretch/>
          </p:blipFill>
          <p:spPr>
            <a:xfrm>
              <a:off x="5113961" y="3431333"/>
              <a:ext cx="240154" cy="7518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50901" y="3468010"/>
            <a:ext cx="5324828" cy="923330"/>
            <a:chOff x="750901" y="1857650"/>
            <a:chExt cx="5324828" cy="923330"/>
          </a:xfrm>
        </p:grpSpPr>
        <p:grpSp>
          <p:nvGrpSpPr>
            <p:cNvPr id="162" name="Group 161"/>
            <p:cNvGrpSpPr/>
            <p:nvPr/>
          </p:nvGrpSpPr>
          <p:grpSpPr>
            <a:xfrm>
              <a:off x="750901" y="1857650"/>
              <a:ext cx="5324828" cy="923330"/>
              <a:chOff x="750901" y="1857650"/>
              <a:chExt cx="5324828" cy="92333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50901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46867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42833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8799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34765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230731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26697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22663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18629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chemeClr val="accent1">
                        <a:lumMod val="75000"/>
                      </a:schemeClr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214595" y="1857650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"/>
            <a:srcRect l="52893" t="19342" r="36664" b="29058"/>
            <a:stretch/>
          </p:blipFill>
          <p:spPr>
            <a:xfrm>
              <a:off x="5194934" y="1970570"/>
              <a:ext cx="159181" cy="75184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50901" y="4200129"/>
            <a:ext cx="5324828" cy="923330"/>
            <a:chOff x="750901" y="2589769"/>
            <a:chExt cx="5324828" cy="923330"/>
          </a:xfrm>
        </p:grpSpPr>
        <p:grpSp>
          <p:nvGrpSpPr>
            <p:cNvPr id="19" name="Group 18"/>
            <p:cNvGrpSpPr/>
            <p:nvPr/>
          </p:nvGrpSpPr>
          <p:grpSpPr>
            <a:xfrm>
              <a:off x="750901" y="2589769"/>
              <a:ext cx="5324828" cy="923330"/>
              <a:chOff x="763480" y="2266023"/>
              <a:chExt cx="5324828" cy="92333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6348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944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5541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5137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74734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4331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3927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524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73120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2717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</p:grpSp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/>
            <a:srcRect l="52893" t="19342" r="36664" b="29058"/>
            <a:stretch/>
          </p:blipFill>
          <p:spPr>
            <a:xfrm>
              <a:off x="3212093" y="2703852"/>
              <a:ext cx="159181" cy="75184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0901" y="5664367"/>
            <a:ext cx="5324828" cy="923330"/>
            <a:chOff x="750901" y="4054007"/>
            <a:chExt cx="5324828" cy="923330"/>
          </a:xfrm>
        </p:grpSpPr>
        <p:grpSp>
          <p:nvGrpSpPr>
            <p:cNvPr id="118" name="Group 117"/>
            <p:cNvGrpSpPr/>
            <p:nvPr/>
          </p:nvGrpSpPr>
          <p:grpSpPr>
            <a:xfrm>
              <a:off x="750901" y="4054007"/>
              <a:ext cx="5324828" cy="923330"/>
              <a:chOff x="763480" y="2266023"/>
              <a:chExt cx="5324828" cy="923330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76348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125944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175541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25137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274734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324331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73927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23524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73120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22717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ym typeface="Webdings" panose="05030102010509060703" pitchFamily="18" charset="2"/>
                  </a:rPr>
                  <a:t></a:t>
                </a:r>
                <a:endParaRPr lang="en-GB" sz="5400" dirty="0"/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/>
            <a:srcRect l="50005" t="19342" r="36664" b="29058"/>
            <a:stretch/>
          </p:blipFill>
          <p:spPr>
            <a:xfrm>
              <a:off x="1680461" y="4164123"/>
              <a:ext cx="203200" cy="751840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6515322" y="2981488"/>
            <a:ext cx="567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53595E"/>
                </a:solidFill>
              </a:rPr>
              <a:t>96% </a:t>
            </a:r>
            <a:r>
              <a:rPr lang="en-GB" sz="2800" dirty="0"/>
              <a:t>Willing to quit in the next month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50901" y="2771355"/>
            <a:ext cx="5324828" cy="923330"/>
            <a:chOff x="750901" y="5518244"/>
            <a:chExt cx="5324828" cy="923330"/>
          </a:xfrm>
        </p:grpSpPr>
        <p:grpSp>
          <p:nvGrpSpPr>
            <p:cNvPr id="62" name="Group 61"/>
            <p:cNvGrpSpPr/>
            <p:nvPr/>
          </p:nvGrpSpPr>
          <p:grpSpPr>
            <a:xfrm>
              <a:off x="750901" y="5518244"/>
              <a:ext cx="5324828" cy="923330"/>
              <a:chOff x="763480" y="2266023"/>
              <a:chExt cx="5324828" cy="923330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76348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25944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75541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25137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74734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243310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739276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235242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731208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227174" y="2266023"/>
                <a:ext cx="861134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5400" dirty="0">
                    <a:solidFill>
                      <a:srgbClr val="B8A9A5"/>
                    </a:solidFill>
                    <a:sym typeface="Webdings" panose="05030102010509060703" pitchFamily="18" charset="2"/>
                  </a:rPr>
                  <a:t></a:t>
                </a:r>
                <a:endParaRPr lang="en-GB" sz="5400" dirty="0">
                  <a:solidFill>
                    <a:srgbClr val="B8A9A5"/>
                  </a:solidFill>
                </a:endParaRPr>
              </a:p>
            </p:txBody>
          </p:sp>
        </p:grp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3"/>
            <a:srcRect l="50005" t="19342" r="36664" b="29058"/>
            <a:stretch/>
          </p:blipFill>
          <p:spPr>
            <a:xfrm>
              <a:off x="5657974" y="5633164"/>
              <a:ext cx="203200" cy="75184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750901" y="1998112"/>
            <a:ext cx="5324828" cy="923330"/>
            <a:chOff x="763480" y="2266023"/>
            <a:chExt cx="5324828" cy="923330"/>
          </a:xfrm>
        </p:grpSpPr>
        <p:sp>
          <p:nvSpPr>
            <p:cNvPr id="79" name="TextBox 78"/>
            <p:cNvSpPr txBox="1"/>
            <p:nvPr/>
          </p:nvSpPr>
          <p:spPr>
            <a:xfrm>
              <a:off x="76348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5944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75541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5137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74734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43310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739276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235242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731208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olidFill>
                    <a:schemeClr val="accent1">
                      <a:lumMod val="75000"/>
                    </a:schemeClr>
                  </a:solidFill>
                  <a:sym typeface="Webdings" panose="05030102010509060703" pitchFamily="18" charset="2"/>
                </a:rPr>
                <a:t></a:t>
              </a:r>
              <a:endParaRPr lang="en-GB" sz="5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227174" y="2266023"/>
              <a:ext cx="86113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5400" dirty="0">
                  <a:sym typeface="Webdings" panose="05030102010509060703" pitchFamily="18" charset="2"/>
                </a:rPr>
                <a:t></a:t>
              </a:r>
              <a:endParaRPr lang="en-GB" sz="54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515322" y="2205133"/>
            <a:ext cx="546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91% </a:t>
            </a:r>
            <a:r>
              <a:rPr lang="en-GB" sz="2800" dirty="0"/>
              <a:t>Try to quit in the past 6 months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3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78"/>
    </mc:Choice>
    <mc:Fallback>
      <p:transition spd="slow" advTm="45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71" grpId="0"/>
      <p:bldP spid="72" grpId="0"/>
      <p:bldP spid="73" grpId="0"/>
      <p:bldP spid="60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Results: </a:t>
            </a:r>
            <a:r>
              <a:rPr lang="en-US" dirty="0" smtClean="0"/>
              <a:t>Intervention fidelity (N = 1571)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383" y="2441583"/>
            <a:ext cx="8016487" cy="398342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8296975" y="1726348"/>
            <a:ext cx="2240481" cy="1276496"/>
          </a:xfrm>
          <a:prstGeom prst="wedgeRectCallout">
            <a:avLst>
              <a:gd name="adj1" fmla="val -41108"/>
              <a:gd name="adj2" fmla="val 72036"/>
            </a:avLst>
          </a:prstGeom>
          <a:solidFill>
            <a:srgbClr val="94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en-GB" b="1" dirty="0"/>
              <a:t>received 60 intended text messages</a:t>
            </a: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xmlns="" id="{C7032640-B8A4-480E-9489-0767BF86D8A6}"/>
              </a:ext>
            </a:extLst>
          </p:cNvPr>
          <p:cNvSpPr/>
          <p:nvPr/>
        </p:nvSpPr>
        <p:spPr>
          <a:xfrm>
            <a:off x="8954932" y="3671167"/>
            <a:ext cx="1999452" cy="945618"/>
          </a:xfrm>
          <a:prstGeom prst="wedgeRectCallout">
            <a:avLst>
              <a:gd name="adj1" fmla="val 39368"/>
              <a:gd name="adj2" fmla="val 76339"/>
            </a:avLst>
          </a:prstGeom>
          <a:solidFill>
            <a:srgbClr val="94B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94%</a:t>
            </a:r>
            <a:r>
              <a:rPr lang="en-GB" dirty="0"/>
              <a:t> r</a:t>
            </a:r>
            <a:r>
              <a:rPr lang="en-GB" b="1" dirty="0"/>
              <a:t>eported receiving the text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2C80540-2848-43B4-A54C-6FE0D41A34B2}"/>
              </a:ext>
            </a:extLst>
          </p:cNvPr>
          <p:cNvSpPr txBox="1"/>
          <p:nvPr/>
        </p:nvSpPr>
        <p:spPr>
          <a:xfrm>
            <a:off x="10390546" y="4433293"/>
            <a:ext cx="137329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600" dirty="0">
                <a:sym typeface="Webdings" panose="05030102010509060703" pitchFamily="18" charset="2"/>
              </a:rPr>
              <a:t>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1758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4|3.2|1.7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5|5.5|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4123</TotalTime>
  <Words>819</Words>
  <Application>Microsoft Office PowerPoint</Application>
  <PresentationFormat>Widescreen</PresentationFormat>
  <Paragraphs>249</Paragraphs>
  <Slides>14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FreesiaUPC</vt:lpstr>
      <vt:lpstr>Tw Cen MT</vt:lpstr>
      <vt:lpstr>Tw Cen MT Condensed</vt:lpstr>
      <vt:lpstr>Webdings</vt:lpstr>
      <vt:lpstr>Wingdings</vt:lpstr>
      <vt:lpstr>Wingdings 3</vt:lpstr>
      <vt:lpstr>Integral</vt:lpstr>
      <vt:lpstr>Testing the combination of Behaviour change technique for smoking cessation: a Factorial randomised trial in Thailand</vt:lpstr>
      <vt:lpstr>Why stop smoking Matter? </vt:lpstr>
      <vt:lpstr>Target groups</vt:lpstr>
      <vt:lpstr>Methods: Study design</vt:lpstr>
      <vt:lpstr>2 x 2 x 2 Full factorial design</vt:lpstr>
      <vt:lpstr>Media advertisement</vt:lpstr>
      <vt:lpstr>Important baseline characteristics (N=1571)</vt:lpstr>
      <vt:lpstr>Important baseline characteristics</vt:lpstr>
      <vt:lpstr>Results: Intervention fidelity (N = 1571) </vt:lpstr>
      <vt:lpstr>Results: Technology engagement</vt:lpstr>
      <vt:lpstr>Results: Predicted probability of smoking abstinence at 1 month</vt:lpstr>
      <vt:lpstr>Next step</vt:lpstr>
      <vt:lpstr>Acknowledgement</vt:lpstr>
      <vt:lpstr> Thank you for listening  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Pritaporn Kingkaew</dc:creator>
  <cp:lastModifiedBy>Pritaporn Kingkaew</cp:lastModifiedBy>
  <cp:revision>165</cp:revision>
  <dcterms:created xsi:type="dcterms:W3CDTF">2018-03-08T21:17:44Z</dcterms:created>
  <dcterms:modified xsi:type="dcterms:W3CDTF">2018-08-29T18:50:44Z</dcterms:modified>
</cp:coreProperties>
</file>