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4"/>
  </p:notesMasterIdLst>
  <p:sldIdLst>
    <p:sldId id="383" r:id="rId2"/>
    <p:sldId id="258" r:id="rId3"/>
    <p:sldId id="348" r:id="rId4"/>
    <p:sldId id="386" r:id="rId5"/>
    <p:sldId id="385" r:id="rId6"/>
    <p:sldId id="265" r:id="rId7"/>
    <p:sldId id="350" r:id="rId8"/>
    <p:sldId id="310" r:id="rId9"/>
    <p:sldId id="259" r:id="rId10"/>
    <p:sldId id="279" r:id="rId11"/>
    <p:sldId id="260" r:id="rId12"/>
    <p:sldId id="308" r:id="rId13"/>
    <p:sldId id="268" r:id="rId14"/>
    <p:sldId id="261" r:id="rId15"/>
    <p:sldId id="351" r:id="rId16"/>
    <p:sldId id="266" r:id="rId17"/>
    <p:sldId id="379" r:id="rId18"/>
    <p:sldId id="372" r:id="rId19"/>
    <p:sldId id="262" r:id="rId20"/>
    <p:sldId id="387" r:id="rId21"/>
    <p:sldId id="389" r:id="rId22"/>
    <p:sldId id="388" r:id="rId23"/>
  </p:sldIdLst>
  <p:sldSz cx="12192000" cy="6858000"/>
  <p:notesSz cx="6797675" cy="9926638"/>
  <p:embeddedFontLst>
    <p:embeddedFont>
      <p:font typeface="Calibri" pitchFamily="34" charset="0"/>
      <p:regular r:id="rId25"/>
      <p:bold r:id="rId26"/>
      <p:italic r:id="rId27"/>
      <p:boldItalic r:id="rId28"/>
    </p:embeddedFont>
    <p:embeddedFont>
      <p:font typeface="Calibri Light" pitchFamily="34" charset="0"/>
      <p:regular r:id="rId29"/>
      <p:italic r:id="rId30"/>
    </p:embeddedFont>
    <p:embeddedFont>
      <p:font typeface="TH SarabunPSK" pitchFamily="34" charset="-34"/>
      <p:regular r:id="rId31"/>
      <p:bold r:id="rId32"/>
      <p:italic r:id="rId33"/>
      <p:boldItalic r:id="rId34"/>
    </p:embeddedFont>
    <p:embeddedFont>
      <p:font typeface="TH Sarabun New" pitchFamily="34" charset="-34"/>
      <p:regular r:id="rId35"/>
      <p:bold r:id="rId36"/>
      <p:italic r:id="rId37"/>
      <p:boldItalic r:id="rId38"/>
    </p:embeddedFont>
    <p:embeddedFont>
      <p:font typeface="Angsana New" pitchFamily="18" charset="-34"/>
      <p:regular r:id="rId39"/>
      <p:bold r:id="rId40"/>
      <p:italic r:id="rId41"/>
      <p:boldItalic r:id="rId42"/>
    </p:embeddedFont>
    <p:embeddedFont>
      <p:font typeface="Tahoma" pitchFamily="34" charset="0"/>
      <p:regular r:id="rId43"/>
      <p:bold r:id="rId44"/>
    </p:embeddedFont>
    <p:embeddedFont>
      <p:font typeface="Cordia New" pitchFamily="34" charset="-34"/>
      <p:regular r:id="rId45"/>
      <p:bold r:id="rId46"/>
      <p:italic r:id="rId47"/>
      <p:boldItalic r:id="rId48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FFFF"/>
    <a:srgbClr val="000105"/>
    <a:srgbClr val="00082F"/>
    <a:srgbClr val="00083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013" autoAdjust="0"/>
    <p:restoredTop sz="79892" autoAdjust="0"/>
  </p:normalViewPr>
  <p:slideViewPr>
    <p:cSldViewPr snapToGrid="0">
      <p:cViewPr varScale="1">
        <p:scale>
          <a:sx n="76" d="100"/>
          <a:sy n="76" d="100"/>
        </p:scale>
        <p:origin x="-84" y="-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font" Target="fonts/font23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font" Target="fonts/font2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font" Target="fonts/font2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font" Target="fonts/font24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CFF9D2-CE05-4398-ADDE-736CAB154FF0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62487912-3757-4C62-919D-4F55A0079BAE}">
      <dgm:prSet phldrT="[Text]" custT="1"/>
      <dgm:spPr>
        <a:blipFill rotWithShape="0">
          <a:blip xmlns:r="http://schemas.openxmlformats.org/officeDocument/2006/relationships" r:embed="rId1">
            <a:biLevel thresh="7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500" dirty="0">
              <a:latin typeface="RSU" panose="02000506040000020003" pitchFamily="2" charset="-34"/>
              <a:cs typeface="RSU" panose="02000506040000020003" pitchFamily="2" charset="-34"/>
            </a:rPr>
            <a:t> </a:t>
          </a:r>
        </a:p>
      </dgm:t>
    </dgm:pt>
    <dgm:pt modelId="{F91ED259-9D11-4BD6-AB07-F907C4904879}" type="parTrans" cxnId="{5B951DEE-31D5-4150-862C-05B8EC4383D1}">
      <dgm:prSet/>
      <dgm:spPr/>
      <dgm:t>
        <a:bodyPr/>
        <a:lstStyle/>
        <a:p>
          <a:endParaRPr lang="en-US" sz="15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04DBFC6F-B511-4DB0-8412-FDFEC18F2AE9}" type="sibTrans" cxnId="{5B951DEE-31D5-4150-862C-05B8EC4383D1}">
      <dgm:prSet/>
      <dgm:spPr/>
      <dgm:t>
        <a:bodyPr/>
        <a:lstStyle/>
        <a:p>
          <a:endParaRPr lang="en-US" sz="15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BD7DEBA0-CFBA-4B42-8532-BFF714DE43F4}">
      <dgm:prSet phldrT="[Text]" custT="1"/>
      <dgm:spPr/>
      <dgm:t>
        <a:bodyPr/>
        <a:lstStyle/>
        <a:p>
          <a:r>
            <a:rPr lang="th-TH" sz="1500" dirty="0">
              <a:latin typeface="RSU" panose="02000506040000020003" pitchFamily="2" charset="-34"/>
              <a:cs typeface="RSU" panose="02000506040000020003" pitchFamily="2" charset="-34"/>
            </a:rPr>
            <a:t>จากดิจิทัลไอเดียสู่สมาร์ทเนชั่น (</a:t>
          </a:r>
          <a:r>
            <a:rPr lang="th-TH" sz="1500" dirty="0" smtClean="0">
              <a:latin typeface="RSU" panose="02000506040000020003" pitchFamily="2" charset="-34"/>
              <a:cs typeface="RSU" panose="02000506040000020003" pitchFamily="2" charset="-34"/>
            </a:rPr>
            <a:t>เน้นผลสำเร็จที่ทำ</a:t>
          </a:r>
          <a:r>
            <a:rPr lang="th-TH" sz="1500" dirty="0">
              <a:latin typeface="RSU" panose="02000506040000020003" pitchFamily="2" charset="-34"/>
              <a:cs typeface="RSU" panose="02000506040000020003" pitchFamily="2" charset="-34"/>
            </a:rPr>
            <a:t>ได้จริง)</a:t>
          </a:r>
          <a:endParaRPr lang="en-US" sz="1500" dirty="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F42B3787-B3B8-49FE-9D0B-C2F3146C0CBE}" type="parTrans" cxnId="{691F8087-8A5F-4101-AF07-EC57152FD22D}">
      <dgm:prSet/>
      <dgm:spPr/>
      <dgm:t>
        <a:bodyPr/>
        <a:lstStyle/>
        <a:p>
          <a:endParaRPr lang="en-US" sz="15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ACE2A57D-C757-4705-A208-CAC21ECA8E01}" type="sibTrans" cxnId="{691F8087-8A5F-4101-AF07-EC57152FD22D}">
      <dgm:prSet/>
      <dgm:spPr/>
      <dgm:t>
        <a:bodyPr/>
        <a:lstStyle/>
        <a:p>
          <a:endParaRPr lang="en-US" sz="15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6E150C31-A6B7-4C89-B203-04497ACC27EC}">
      <dgm:prSet phldrT="[Text]" custT="1"/>
      <dgm:spPr/>
      <dgm:t>
        <a:bodyPr/>
        <a:lstStyle/>
        <a:p>
          <a:r>
            <a:rPr lang="th-TH" sz="1500" dirty="0">
              <a:latin typeface="RSU" panose="02000506040000020003" pitchFamily="2" charset="-34"/>
              <a:cs typeface="RSU" panose="02000506040000020003" pitchFamily="2" charset="-34"/>
            </a:rPr>
            <a:t>อินโนเวช</a:t>
          </a:r>
          <a:r>
            <a:rPr lang="th-TH" sz="1500" dirty="0" err="1">
              <a:latin typeface="RSU" panose="02000506040000020003" pitchFamily="2" charset="-34"/>
              <a:cs typeface="RSU" panose="02000506040000020003" pitchFamily="2" charset="-34"/>
            </a:rPr>
            <a:t>ั่น</a:t>
          </a:r>
          <a:r>
            <a:rPr lang="th-TH" sz="1500" dirty="0">
              <a:latin typeface="RSU" panose="02000506040000020003" pitchFamily="2" charset="-34"/>
              <a:cs typeface="RSU" panose="02000506040000020003" pitchFamily="2" charset="-34"/>
            </a:rPr>
            <a:t> </a:t>
          </a:r>
          <a:br>
            <a:rPr lang="th-TH" sz="1500" dirty="0">
              <a:latin typeface="RSU" panose="02000506040000020003" pitchFamily="2" charset="-34"/>
              <a:cs typeface="RSU" panose="02000506040000020003" pitchFamily="2" charset="-34"/>
            </a:rPr>
          </a:br>
          <a:r>
            <a:rPr lang="th-TH" sz="1500" dirty="0">
              <a:latin typeface="RSU" panose="02000506040000020003" pitchFamily="2" charset="-34"/>
              <a:cs typeface="RSU" panose="02000506040000020003" pitchFamily="2" charset="-34"/>
            </a:rPr>
            <a:t>เซ็นเตอร์</a:t>
          </a:r>
          <a:endParaRPr lang="en-US" sz="1500" dirty="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F06A4EB8-7BB4-442A-9B44-D1725484BD4C}" type="parTrans" cxnId="{61B2B001-2CA8-41C9-828A-C7CD9E3D8473}">
      <dgm:prSet/>
      <dgm:spPr/>
      <dgm:t>
        <a:bodyPr/>
        <a:lstStyle/>
        <a:p>
          <a:endParaRPr lang="en-US" sz="15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784DCC67-1D3F-4F38-8DB8-17614BBEDFE5}" type="sibTrans" cxnId="{61B2B001-2CA8-41C9-828A-C7CD9E3D8473}">
      <dgm:prSet/>
      <dgm:spPr/>
      <dgm:t>
        <a:bodyPr/>
        <a:lstStyle/>
        <a:p>
          <a:endParaRPr lang="en-US" sz="15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BF86489A-A51F-4F28-A41F-C3620E3A79FA}">
      <dgm:prSet phldrT="[Text]" custT="1"/>
      <dgm:spPr/>
      <dgm:t>
        <a:bodyPr/>
        <a:lstStyle/>
        <a:p>
          <a:r>
            <a:rPr lang="th-TH" sz="1500" dirty="0">
              <a:latin typeface="RSU" panose="02000506040000020003" pitchFamily="2" charset="-34"/>
              <a:cs typeface="RSU" panose="02000506040000020003" pitchFamily="2" charset="-34"/>
            </a:rPr>
            <a:t>เครื่องมือดิจิทัลที่ทันสมัย</a:t>
          </a:r>
          <a:endParaRPr lang="en-US" sz="1500" dirty="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AFE30B6E-B73F-4792-AB9C-7009FE3D23EC}" type="parTrans" cxnId="{4E098533-3A09-45AE-8AAC-AACB79FA7C9A}">
      <dgm:prSet/>
      <dgm:spPr/>
      <dgm:t>
        <a:bodyPr/>
        <a:lstStyle/>
        <a:p>
          <a:endParaRPr lang="en-US" sz="15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BA64D49D-66BB-41CE-BC1F-E04DC22566C5}" type="sibTrans" cxnId="{4E098533-3A09-45AE-8AAC-AACB79FA7C9A}">
      <dgm:prSet/>
      <dgm:spPr/>
      <dgm:t>
        <a:bodyPr/>
        <a:lstStyle/>
        <a:p>
          <a:endParaRPr lang="en-US" sz="15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328E0FCC-3944-428D-BAD7-90E635B2D617}" type="pres">
      <dgm:prSet presAssocID="{DDCFF9D2-CE05-4398-ADDE-736CAB154FF0}" presName="Name0" presStyleCnt="0">
        <dgm:presLayoutVars>
          <dgm:chMax val="1"/>
          <dgm:chPref val="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0792BF0D-7C0C-41F2-88EB-AA442578799B}" type="pres">
      <dgm:prSet presAssocID="{62487912-3757-4C62-919D-4F55A0079BAE}" presName="Parent" presStyleLbl="node1" presStyleIdx="0" presStyleCnt="2">
        <dgm:presLayoutVars>
          <dgm:chMax val="4"/>
          <dgm:chPref val="3"/>
        </dgm:presLayoutVars>
      </dgm:prSet>
      <dgm:spPr/>
      <dgm:t>
        <a:bodyPr/>
        <a:lstStyle/>
        <a:p>
          <a:endParaRPr lang="en-US"/>
        </a:p>
      </dgm:t>
    </dgm:pt>
    <dgm:pt modelId="{FA952A0A-4071-47F2-94C7-3061E21B44DD}" type="pres">
      <dgm:prSet presAssocID="{BD7DEBA0-CFBA-4B42-8532-BFF714DE43F4}" presName="Accent" presStyleLbl="node1" presStyleIdx="1" presStyleCnt="2"/>
      <dgm:spPr>
        <a:solidFill>
          <a:schemeClr val="accent1">
            <a:lumMod val="50000"/>
          </a:schemeClr>
        </a:solidFill>
      </dgm:spPr>
    </dgm:pt>
    <dgm:pt modelId="{DCE59BD7-C96A-4382-B686-13B9836DB3EC}" type="pres">
      <dgm:prSet presAssocID="{BD7DEBA0-CFBA-4B42-8532-BFF714DE43F4}" presName="Image1" presStyleLbl="fgImgPlace1" presStyleIdx="0" presStyleCnt="3"/>
      <dgm:spPr>
        <a:solidFill>
          <a:schemeClr val="bg1"/>
        </a:solidFill>
        <a:ln>
          <a:solidFill>
            <a:schemeClr val="accent6">
              <a:lumMod val="50000"/>
            </a:schemeClr>
          </a:solidFill>
        </a:ln>
      </dgm:spPr>
    </dgm:pt>
    <dgm:pt modelId="{FA76EF65-0917-468B-9927-3E052F8EB98B}" type="pres">
      <dgm:prSet presAssocID="{BD7DEBA0-CFBA-4B42-8532-BFF714DE43F4}" presName="Child1" presStyleLbl="revTx" presStyleIdx="0" presStyleCnt="3" custScaleX="127126" custLinFactNeighborX="13227" custLinFactNeighborY="2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E3052F-0948-4281-AC6C-4A71D5760D5A}" type="pres">
      <dgm:prSet presAssocID="{6E150C31-A6B7-4C89-B203-04497ACC27EC}" presName="Image2" presStyleCnt="0"/>
      <dgm:spPr/>
    </dgm:pt>
    <dgm:pt modelId="{3E480579-7D67-49B7-AD42-CB961BB95EC7}" type="pres">
      <dgm:prSet presAssocID="{6E150C31-A6B7-4C89-B203-04497ACC27EC}" presName="Image" presStyleLbl="fgImgPlace1" presStyleIdx="1" presStyleCnt="3"/>
      <dgm:spPr>
        <a:solidFill>
          <a:schemeClr val="bg1"/>
        </a:solidFill>
        <a:ln>
          <a:solidFill>
            <a:schemeClr val="accent6">
              <a:lumMod val="50000"/>
            </a:schemeClr>
          </a:solidFill>
        </a:ln>
      </dgm:spPr>
    </dgm:pt>
    <dgm:pt modelId="{C99CF4BD-4CE4-4EF3-A5EA-2AAB2C4D21D8}" type="pres">
      <dgm:prSet presAssocID="{6E150C31-A6B7-4C89-B203-04497ACC27EC}" presName="Child2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57AF31-6A63-4269-9670-28FA2D34CB0D}" type="pres">
      <dgm:prSet presAssocID="{BF86489A-A51F-4F28-A41F-C3620E3A79FA}" presName="Image3" presStyleCnt="0"/>
      <dgm:spPr/>
    </dgm:pt>
    <dgm:pt modelId="{5044F304-04A8-4C95-99EB-608B86F1B5DD}" type="pres">
      <dgm:prSet presAssocID="{BF86489A-A51F-4F28-A41F-C3620E3A79FA}" presName="Image" presStyleLbl="fgImgPlace1" presStyleIdx="2" presStyleCnt="3"/>
      <dgm:spPr>
        <a:solidFill>
          <a:schemeClr val="bg1"/>
        </a:solidFill>
        <a:ln>
          <a:solidFill>
            <a:schemeClr val="accent6">
              <a:lumMod val="50000"/>
            </a:schemeClr>
          </a:solidFill>
        </a:ln>
      </dgm:spPr>
    </dgm:pt>
    <dgm:pt modelId="{EDF32C32-5791-4697-A445-5EC5CF22A4A3}" type="pres">
      <dgm:prSet presAssocID="{BF86489A-A51F-4F28-A41F-C3620E3A79FA}" presName="Child3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4A2334-CF72-4425-81D6-12D807A5116F}" type="presOf" srcId="{BD7DEBA0-CFBA-4B42-8532-BFF714DE43F4}" destId="{FA76EF65-0917-468B-9927-3E052F8EB98B}" srcOrd="0" destOrd="0" presId="urn:microsoft.com/office/officeart/2011/layout/RadialPictureList"/>
    <dgm:cxn modelId="{5B951DEE-31D5-4150-862C-05B8EC4383D1}" srcId="{DDCFF9D2-CE05-4398-ADDE-736CAB154FF0}" destId="{62487912-3757-4C62-919D-4F55A0079BAE}" srcOrd="0" destOrd="0" parTransId="{F91ED259-9D11-4BD6-AB07-F907C4904879}" sibTransId="{04DBFC6F-B511-4DB0-8412-FDFEC18F2AE9}"/>
    <dgm:cxn modelId="{9E5418FD-8E0C-42EE-8327-5EE505F8BCAE}" type="presOf" srcId="{6E150C31-A6B7-4C89-B203-04497ACC27EC}" destId="{C99CF4BD-4CE4-4EF3-A5EA-2AAB2C4D21D8}" srcOrd="0" destOrd="0" presId="urn:microsoft.com/office/officeart/2011/layout/RadialPictureList"/>
    <dgm:cxn modelId="{12A38B38-6F58-412F-AC13-D903C3CF6205}" type="presOf" srcId="{BF86489A-A51F-4F28-A41F-C3620E3A79FA}" destId="{EDF32C32-5791-4697-A445-5EC5CF22A4A3}" srcOrd="0" destOrd="0" presId="urn:microsoft.com/office/officeart/2011/layout/RadialPictureList"/>
    <dgm:cxn modelId="{61B2B001-2CA8-41C9-828A-C7CD9E3D8473}" srcId="{62487912-3757-4C62-919D-4F55A0079BAE}" destId="{6E150C31-A6B7-4C89-B203-04497ACC27EC}" srcOrd="1" destOrd="0" parTransId="{F06A4EB8-7BB4-442A-9B44-D1725484BD4C}" sibTransId="{784DCC67-1D3F-4F38-8DB8-17614BBEDFE5}"/>
    <dgm:cxn modelId="{4E098533-3A09-45AE-8AAC-AACB79FA7C9A}" srcId="{62487912-3757-4C62-919D-4F55A0079BAE}" destId="{BF86489A-A51F-4F28-A41F-C3620E3A79FA}" srcOrd="2" destOrd="0" parTransId="{AFE30B6E-B73F-4792-AB9C-7009FE3D23EC}" sibTransId="{BA64D49D-66BB-41CE-BC1F-E04DC22566C5}"/>
    <dgm:cxn modelId="{7970F8C8-ED19-418F-9E8A-570DD66B5F03}" type="presOf" srcId="{62487912-3757-4C62-919D-4F55A0079BAE}" destId="{0792BF0D-7C0C-41F2-88EB-AA442578799B}" srcOrd="0" destOrd="0" presId="urn:microsoft.com/office/officeart/2011/layout/RadialPictureList"/>
    <dgm:cxn modelId="{691F8087-8A5F-4101-AF07-EC57152FD22D}" srcId="{62487912-3757-4C62-919D-4F55A0079BAE}" destId="{BD7DEBA0-CFBA-4B42-8532-BFF714DE43F4}" srcOrd="0" destOrd="0" parTransId="{F42B3787-B3B8-49FE-9D0B-C2F3146C0CBE}" sibTransId="{ACE2A57D-C757-4705-A208-CAC21ECA8E01}"/>
    <dgm:cxn modelId="{43AB69B1-3071-4610-8D91-265BDEE68A8E}" type="presOf" srcId="{DDCFF9D2-CE05-4398-ADDE-736CAB154FF0}" destId="{328E0FCC-3944-428D-BAD7-90E635B2D617}" srcOrd="0" destOrd="0" presId="urn:microsoft.com/office/officeart/2011/layout/RadialPictureList"/>
    <dgm:cxn modelId="{646E512F-29CE-4E59-B10E-392C1C924930}" type="presParOf" srcId="{328E0FCC-3944-428D-BAD7-90E635B2D617}" destId="{0792BF0D-7C0C-41F2-88EB-AA442578799B}" srcOrd="0" destOrd="0" presId="urn:microsoft.com/office/officeart/2011/layout/RadialPictureList"/>
    <dgm:cxn modelId="{AAE5A5E7-6061-409C-B02F-45091E6217AF}" type="presParOf" srcId="{328E0FCC-3944-428D-BAD7-90E635B2D617}" destId="{FA952A0A-4071-47F2-94C7-3061E21B44DD}" srcOrd="1" destOrd="0" presId="urn:microsoft.com/office/officeart/2011/layout/RadialPictureList"/>
    <dgm:cxn modelId="{E0D42642-6AB1-47B2-AF3D-6902E50ECDD2}" type="presParOf" srcId="{328E0FCC-3944-428D-BAD7-90E635B2D617}" destId="{DCE59BD7-C96A-4382-B686-13B9836DB3EC}" srcOrd="2" destOrd="0" presId="urn:microsoft.com/office/officeart/2011/layout/RadialPictureList"/>
    <dgm:cxn modelId="{883FA915-5DD4-416B-B752-981A0A053910}" type="presParOf" srcId="{328E0FCC-3944-428D-BAD7-90E635B2D617}" destId="{FA76EF65-0917-468B-9927-3E052F8EB98B}" srcOrd="3" destOrd="0" presId="urn:microsoft.com/office/officeart/2011/layout/RadialPictureList"/>
    <dgm:cxn modelId="{762223F6-24D1-48A2-8C9E-353877ED04E0}" type="presParOf" srcId="{328E0FCC-3944-428D-BAD7-90E635B2D617}" destId="{7FE3052F-0948-4281-AC6C-4A71D5760D5A}" srcOrd="4" destOrd="0" presId="urn:microsoft.com/office/officeart/2011/layout/RadialPictureList"/>
    <dgm:cxn modelId="{F8544014-824B-4778-A04D-4333CA4037CA}" type="presParOf" srcId="{7FE3052F-0948-4281-AC6C-4A71D5760D5A}" destId="{3E480579-7D67-49B7-AD42-CB961BB95EC7}" srcOrd="0" destOrd="0" presId="urn:microsoft.com/office/officeart/2011/layout/RadialPictureList"/>
    <dgm:cxn modelId="{D6189208-0D1B-46E0-9D07-7A2E32F46784}" type="presParOf" srcId="{328E0FCC-3944-428D-BAD7-90E635B2D617}" destId="{C99CF4BD-4CE4-4EF3-A5EA-2AAB2C4D21D8}" srcOrd="5" destOrd="0" presId="urn:microsoft.com/office/officeart/2011/layout/RadialPictureList"/>
    <dgm:cxn modelId="{1671FC2E-E4C2-473C-9156-292BA36E79EB}" type="presParOf" srcId="{328E0FCC-3944-428D-BAD7-90E635B2D617}" destId="{E457AF31-6A63-4269-9670-28FA2D34CB0D}" srcOrd="6" destOrd="0" presId="urn:microsoft.com/office/officeart/2011/layout/RadialPictureList"/>
    <dgm:cxn modelId="{130A9FDD-963A-4A90-9160-F4C89924D420}" type="presParOf" srcId="{E457AF31-6A63-4269-9670-28FA2D34CB0D}" destId="{5044F304-04A8-4C95-99EB-608B86F1B5DD}" srcOrd="0" destOrd="0" presId="urn:microsoft.com/office/officeart/2011/layout/RadialPictureList"/>
    <dgm:cxn modelId="{382AA644-B50A-4D1A-BAF6-493FE17DAA23}" type="presParOf" srcId="{328E0FCC-3944-428D-BAD7-90E635B2D617}" destId="{EDF32C32-5791-4697-A445-5EC5CF22A4A3}" srcOrd="7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CFF9D2-CE05-4398-ADDE-736CAB154FF0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62487912-3757-4C62-919D-4F55A0079BAE}">
      <dgm:prSet phldrT="[Text]" custT="1"/>
      <dgm:spPr>
        <a:blipFill rotWithShape="0">
          <a:blip xmlns:r="http://schemas.openxmlformats.org/officeDocument/2006/relationships" r:embed="rId1">
            <a:biLevel thresh="7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6000" dirty="0">
              <a:latin typeface="RSU" panose="02000506040000020003" pitchFamily="2" charset="-34"/>
              <a:cs typeface="RSU" panose="02000506040000020003" pitchFamily="2" charset="-34"/>
            </a:rPr>
            <a:t> </a:t>
          </a:r>
        </a:p>
      </dgm:t>
    </dgm:pt>
    <dgm:pt modelId="{F91ED259-9D11-4BD6-AB07-F907C4904879}" type="parTrans" cxnId="{5B951DEE-31D5-4150-862C-05B8EC4383D1}">
      <dgm:prSet/>
      <dgm:spPr/>
      <dgm:t>
        <a:bodyPr/>
        <a:lstStyle/>
        <a:p>
          <a:endParaRPr lang="en-US" sz="20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04DBFC6F-B511-4DB0-8412-FDFEC18F2AE9}" type="sibTrans" cxnId="{5B951DEE-31D5-4150-862C-05B8EC4383D1}">
      <dgm:prSet/>
      <dgm:spPr/>
      <dgm:t>
        <a:bodyPr/>
        <a:lstStyle/>
        <a:p>
          <a:endParaRPr lang="en-US" sz="20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BD7DEBA0-CFBA-4B42-8532-BFF714DE43F4}">
      <dgm:prSet phldrT="[Text]" custT="1"/>
      <dgm:spPr/>
      <dgm:t>
        <a:bodyPr/>
        <a:lstStyle/>
        <a:p>
          <a:r>
            <a:rPr lang="th-TH" sz="1400" dirty="0" smtClean="0">
              <a:latin typeface="RSU" panose="02000506040000020003" pitchFamily="2" charset="-34"/>
              <a:cs typeface="RSU" panose="02000506040000020003" pitchFamily="2" charset="-34"/>
            </a:rPr>
            <a:t>สนับสนุนการดำเนินโครงการที่</a:t>
          </a:r>
          <a:r>
            <a:rPr lang="th-TH" sz="1400" dirty="0">
              <a:latin typeface="RSU" panose="02000506040000020003" pitchFamily="2" charset="-34"/>
              <a:cs typeface="RSU" panose="02000506040000020003" pitchFamily="2" charset="-34"/>
            </a:rPr>
            <a:t>มีศักยภาพและทำได้จริง</a:t>
          </a:r>
          <a:endParaRPr lang="en-US" sz="1400" dirty="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F42B3787-B3B8-49FE-9D0B-C2F3146C0CBE}" type="parTrans" cxnId="{691F8087-8A5F-4101-AF07-EC57152FD22D}">
      <dgm:prSet/>
      <dgm:spPr/>
      <dgm:t>
        <a:bodyPr/>
        <a:lstStyle/>
        <a:p>
          <a:endParaRPr lang="en-US" sz="20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ACE2A57D-C757-4705-A208-CAC21ECA8E01}" type="sibTrans" cxnId="{691F8087-8A5F-4101-AF07-EC57152FD22D}">
      <dgm:prSet/>
      <dgm:spPr/>
      <dgm:t>
        <a:bodyPr/>
        <a:lstStyle/>
        <a:p>
          <a:endParaRPr lang="en-US" sz="20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6E150C31-A6B7-4C89-B203-04497ACC27EC}">
      <dgm:prSet phldrT="[Text]" custT="1"/>
      <dgm:spPr/>
      <dgm:t>
        <a:bodyPr/>
        <a:lstStyle/>
        <a:p>
          <a:r>
            <a:rPr lang="th-TH" sz="1400" dirty="0">
              <a:latin typeface="RSU" panose="02000506040000020003" pitchFamily="2" charset="-34"/>
              <a:cs typeface="RSU" panose="02000506040000020003" pitchFamily="2" charset="-34"/>
            </a:rPr>
            <a:t>จับคู่คู่ค้า</a:t>
          </a:r>
          <a:r>
            <a:rPr lang="th-TH" sz="1400" dirty="0" smtClean="0">
              <a:latin typeface="RSU" panose="02000506040000020003" pitchFamily="2" charset="-34"/>
              <a:cs typeface="RSU" panose="02000506040000020003" pitchFamily="2" charset="-34"/>
            </a:rPr>
            <a:t>สำหรับแผนงาน/โครงการ</a:t>
          </a:r>
          <a:r>
            <a:rPr lang="th-TH" sz="1400" dirty="0">
              <a:latin typeface="RSU" panose="02000506040000020003" pitchFamily="2" charset="-34"/>
              <a:cs typeface="RSU" panose="02000506040000020003" pitchFamily="2" charset="-34"/>
            </a:rPr>
            <a:t>ที่ต้องการความสนับสนุนเพิ่มเติม</a:t>
          </a:r>
          <a:endParaRPr lang="en-US" sz="1400" dirty="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F06A4EB8-7BB4-442A-9B44-D1725484BD4C}" type="parTrans" cxnId="{61B2B001-2CA8-41C9-828A-C7CD9E3D8473}">
      <dgm:prSet/>
      <dgm:spPr/>
      <dgm:t>
        <a:bodyPr/>
        <a:lstStyle/>
        <a:p>
          <a:endParaRPr lang="en-US" sz="20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784DCC67-1D3F-4F38-8DB8-17614BBEDFE5}" type="sibTrans" cxnId="{61B2B001-2CA8-41C9-828A-C7CD9E3D8473}">
      <dgm:prSet/>
      <dgm:spPr/>
      <dgm:t>
        <a:bodyPr/>
        <a:lstStyle/>
        <a:p>
          <a:endParaRPr lang="en-US" sz="20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BF86489A-A51F-4F28-A41F-C3620E3A79FA}">
      <dgm:prSet phldrT="[Text]" custT="1"/>
      <dgm:spPr/>
      <dgm:t>
        <a:bodyPr/>
        <a:lstStyle/>
        <a:p>
          <a:r>
            <a:rPr lang="th-TH" sz="1400" dirty="0">
              <a:latin typeface="RSU" panose="02000506040000020003" pitchFamily="2" charset="-34"/>
              <a:cs typeface="RSU" panose="02000506040000020003" pitchFamily="2" charset="-34"/>
            </a:rPr>
            <a:t>สมาร์ทฟันด์พร้อมด้วยระบบที่รู้สถานะได้</a:t>
          </a:r>
          <a:endParaRPr lang="en-US" sz="1400" dirty="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AFE30B6E-B73F-4792-AB9C-7009FE3D23EC}" type="parTrans" cxnId="{4E098533-3A09-45AE-8AAC-AACB79FA7C9A}">
      <dgm:prSet/>
      <dgm:spPr/>
      <dgm:t>
        <a:bodyPr/>
        <a:lstStyle/>
        <a:p>
          <a:endParaRPr lang="en-US" sz="20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BA64D49D-66BB-41CE-BC1F-E04DC22566C5}" type="sibTrans" cxnId="{4E098533-3A09-45AE-8AAC-AACB79FA7C9A}">
      <dgm:prSet/>
      <dgm:spPr/>
      <dgm:t>
        <a:bodyPr/>
        <a:lstStyle/>
        <a:p>
          <a:endParaRPr lang="en-US" sz="20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328E0FCC-3944-428D-BAD7-90E635B2D617}" type="pres">
      <dgm:prSet presAssocID="{DDCFF9D2-CE05-4398-ADDE-736CAB154FF0}" presName="Name0" presStyleCnt="0">
        <dgm:presLayoutVars>
          <dgm:chMax val="1"/>
          <dgm:chPref val="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0792BF0D-7C0C-41F2-88EB-AA442578799B}" type="pres">
      <dgm:prSet presAssocID="{62487912-3757-4C62-919D-4F55A0079BAE}" presName="Parent" presStyleLbl="node1" presStyleIdx="0" presStyleCnt="2">
        <dgm:presLayoutVars>
          <dgm:chMax val="4"/>
          <dgm:chPref val="3"/>
        </dgm:presLayoutVars>
      </dgm:prSet>
      <dgm:spPr/>
      <dgm:t>
        <a:bodyPr/>
        <a:lstStyle/>
        <a:p>
          <a:endParaRPr lang="en-US"/>
        </a:p>
      </dgm:t>
    </dgm:pt>
    <dgm:pt modelId="{FA952A0A-4071-47F2-94C7-3061E21B44DD}" type="pres">
      <dgm:prSet presAssocID="{BD7DEBA0-CFBA-4B42-8532-BFF714DE43F4}" presName="Accent" presStyleLbl="node1" presStyleIdx="1" presStyleCnt="2"/>
      <dgm:spPr>
        <a:solidFill>
          <a:schemeClr val="accent1">
            <a:lumMod val="50000"/>
          </a:schemeClr>
        </a:solidFill>
      </dgm:spPr>
    </dgm:pt>
    <dgm:pt modelId="{DCE59BD7-C96A-4382-B686-13B9836DB3EC}" type="pres">
      <dgm:prSet presAssocID="{BD7DEBA0-CFBA-4B42-8532-BFF714DE43F4}" presName="Image1" presStyleLbl="fgImgPlace1" presStyleIdx="0" presStyleCnt="3"/>
      <dgm:spPr>
        <a:solidFill>
          <a:schemeClr val="bg1"/>
        </a:solidFill>
        <a:ln>
          <a:solidFill>
            <a:schemeClr val="accent6">
              <a:lumMod val="50000"/>
            </a:schemeClr>
          </a:solidFill>
        </a:ln>
      </dgm:spPr>
    </dgm:pt>
    <dgm:pt modelId="{FA76EF65-0917-468B-9927-3E052F8EB98B}" type="pres">
      <dgm:prSet presAssocID="{BD7DEBA0-CFBA-4B42-8532-BFF714DE43F4}" presName="Child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E3052F-0948-4281-AC6C-4A71D5760D5A}" type="pres">
      <dgm:prSet presAssocID="{6E150C31-A6B7-4C89-B203-04497ACC27EC}" presName="Image2" presStyleCnt="0"/>
      <dgm:spPr/>
    </dgm:pt>
    <dgm:pt modelId="{3E480579-7D67-49B7-AD42-CB961BB95EC7}" type="pres">
      <dgm:prSet presAssocID="{6E150C31-A6B7-4C89-B203-04497ACC27EC}" presName="Image" presStyleLbl="fgImgPlace1" presStyleIdx="1" presStyleCnt="3"/>
      <dgm:spPr>
        <a:solidFill>
          <a:schemeClr val="bg1"/>
        </a:solidFill>
        <a:ln>
          <a:solidFill>
            <a:schemeClr val="accent6">
              <a:lumMod val="50000"/>
            </a:schemeClr>
          </a:solidFill>
        </a:ln>
      </dgm:spPr>
    </dgm:pt>
    <dgm:pt modelId="{C99CF4BD-4CE4-4EF3-A5EA-2AAB2C4D21D8}" type="pres">
      <dgm:prSet presAssocID="{6E150C31-A6B7-4C89-B203-04497ACC27EC}" presName="Child2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57AF31-6A63-4269-9670-28FA2D34CB0D}" type="pres">
      <dgm:prSet presAssocID="{BF86489A-A51F-4F28-A41F-C3620E3A79FA}" presName="Image3" presStyleCnt="0"/>
      <dgm:spPr/>
    </dgm:pt>
    <dgm:pt modelId="{5044F304-04A8-4C95-99EB-608B86F1B5DD}" type="pres">
      <dgm:prSet presAssocID="{BF86489A-A51F-4F28-A41F-C3620E3A79FA}" presName="Image" presStyleLbl="fgImgPlace1" presStyleIdx="2" presStyleCnt="3"/>
      <dgm:spPr>
        <a:solidFill>
          <a:schemeClr val="bg1"/>
        </a:solidFill>
        <a:ln>
          <a:solidFill>
            <a:schemeClr val="accent6">
              <a:lumMod val="50000"/>
            </a:schemeClr>
          </a:solidFill>
        </a:ln>
      </dgm:spPr>
    </dgm:pt>
    <dgm:pt modelId="{EDF32C32-5791-4697-A445-5EC5CF22A4A3}" type="pres">
      <dgm:prSet presAssocID="{BF86489A-A51F-4F28-A41F-C3620E3A79FA}" presName="Child3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72B41B9-3C23-465B-BE54-1C14B17420FD}" type="presOf" srcId="{6E150C31-A6B7-4C89-B203-04497ACC27EC}" destId="{C99CF4BD-4CE4-4EF3-A5EA-2AAB2C4D21D8}" srcOrd="0" destOrd="0" presId="urn:microsoft.com/office/officeart/2011/layout/RadialPictureList"/>
    <dgm:cxn modelId="{EAFC80D2-8D3E-40E0-B073-737AAF207A56}" type="presOf" srcId="{DDCFF9D2-CE05-4398-ADDE-736CAB154FF0}" destId="{328E0FCC-3944-428D-BAD7-90E635B2D617}" srcOrd="0" destOrd="0" presId="urn:microsoft.com/office/officeart/2011/layout/RadialPictureList"/>
    <dgm:cxn modelId="{5B951DEE-31D5-4150-862C-05B8EC4383D1}" srcId="{DDCFF9D2-CE05-4398-ADDE-736CAB154FF0}" destId="{62487912-3757-4C62-919D-4F55A0079BAE}" srcOrd="0" destOrd="0" parTransId="{F91ED259-9D11-4BD6-AB07-F907C4904879}" sibTransId="{04DBFC6F-B511-4DB0-8412-FDFEC18F2AE9}"/>
    <dgm:cxn modelId="{DCB9B6E6-CACB-4A84-8785-5CEED3E73802}" type="presOf" srcId="{BF86489A-A51F-4F28-A41F-C3620E3A79FA}" destId="{EDF32C32-5791-4697-A445-5EC5CF22A4A3}" srcOrd="0" destOrd="0" presId="urn:microsoft.com/office/officeart/2011/layout/RadialPictureList"/>
    <dgm:cxn modelId="{374F2AC4-A2FA-45AD-AB7A-0E32ECE9097E}" type="presOf" srcId="{BD7DEBA0-CFBA-4B42-8532-BFF714DE43F4}" destId="{FA76EF65-0917-468B-9927-3E052F8EB98B}" srcOrd="0" destOrd="0" presId="urn:microsoft.com/office/officeart/2011/layout/RadialPictureList"/>
    <dgm:cxn modelId="{61B2B001-2CA8-41C9-828A-C7CD9E3D8473}" srcId="{62487912-3757-4C62-919D-4F55A0079BAE}" destId="{6E150C31-A6B7-4C89-B203-04497ACC27EC}" srcOrd="1" destOrd="0" parTransId="{F06A4EB8-7BB4-442A-9B44-D1725484BD4C}" sibTransId="{784DCC67-1D3F-4F38-8DB8-17614BBEDFE5}"/>
    <dgm:cxn modelId="{4E098533-3A09-45AE-8AAC-AACB79FA7C9A}" srcId="{62487912-3757-4C62-919D-4F55A0079BAE}" destId="{BF86489A-A51F-4F28-A41F-C3620E3A79FA}" srcOrd="2" destOrd="0" parTransId="{AFE30B6E-B73F-4792-AB9C-7009FE3D23EC}" sibTransId="{BA64D49D-66BB-41CE-BC1F-E04DC22566C5}"/>
    <dgm:cxn modelId="{0F217C4B-B3B6-427E-BD1E-4D8BA83C8686}" type="presOf" srcId="{62487912-3757-4C62-919D-4F55A0079BAE}" destId="{0792BF0D-7C0C-41F2-88EB-AA442578799B}" srcOrd="0" destOrd="0" presId="urn:microsoft.com/office/officeart/2011/layout/RadialPictureList"/>
    <dgm:cxn modelId="{691F8087-8A5F-4101-AF07-EC57152FD22D}" srcId="{62487912-3757-4C62-919D-4F55A0079BAE}" destId="{BD7DEBA0-CFBA-4B42-8532-BFF714DE43F4}" srcOrd="0" destOrd="0" parTransId="{F42B3787-B3B8-49FE-9D0B-C2F3146C0CBE}" sibTransId="{ACE2A57D-C757-4705-A208-CAC21ECA8E01}"/>
    <dgm:cxn modelId="{C352E767-1652-414B-839F-75BD97208C1F}" type="presParOf" srcId="{328E0FCC-3944-428D-BAD7-90E635B2D617}" destId="{0792BF0D-7C0C-41F2-88EB-AA442578799B}" srcOrd="0" destOrd="0" presId="urn:microsoft.com/office/officeart/2011/layout/RadialPictureList"/>
    <dgm:cxn modelId="{3E888195-48AE-4C4B-AB62-C38ACA9DF264}" type="presParOf" srcId="{328E0FCC-3944-428D-BAD7-90E635B2D617}" destId="{FA952A0A-4071-47F2-94C7-3061E21B44DD}" srcOrd="1" destOrd="0" presId="urn:microsoft.com/office/officeart/2011/layout/RadialPictureList"/>
    <dgm:cxn modelId="{AF474FF4-2B22-4709-872B-2B6DCD9BF30E}" type="presParOf" srcId="{328E0FCC-3944-428D-BAD7-90E635B2D617}" destId="{DCE59BD7-C96A-4382-B686-13B9836DB3EC}" srcOrd="2" destOrd="0" presId="urn:microsoft.com/office/officeart/2011/layout/RadialPictureList"/>
    <dgm:cxn modelId="{CD26568E-F669-4FF7-A6BF-FE8EA547F2B5}" type="presParOf" srcId="{328E0FCC-3944-428D-BAD7-90E635B2D617}" destId="{FA76EF65-0917-468B-9927-3E052F8EB98B}" srcOrd="3" destOrd="0" presId="urn:microsoft.com/office/officeart/2011/layout/RadialPictureList"/>
    <dgm:cxn modelId="{FCC5C08C-CF7B-48AE-873F-70B14689A30F}" type="presParOf" srcId="{328E0FCC-3944-428D-BAD7-90E635B2D617}" destId="{7FE3052F-0948-4281-AC6C-4A71D5760D5A}" srcOrd="4" destOrd="0" presId="urn:microsoft.com/office/officeart/2011/layout/RadialPictureList"/>
    <dgm:cxn modelId="{0F1E7315-AEAE-46DA-9316-8928737DA138}" type="presParOf" srcId="{7FE3052F-0948-4281-AC6C-4A71D5760D5A}" destId="{3E480579-7D67-49B7-AD42-CB961BB95EC7}" srcOrd="0" destOrd="0" presId="urn:microsoft.com/office/officeart/2011/layout/RadialPictureList"/>
    <dgm:cxn modelId="{8ACBA659-A180-4627-814E-7B5692773499}" type="presParOf" srcId="{328E0FCC-3944-428D-BAD7-90E635B2D617}" destId="{C99CF4BD-4CE4-4EF3-A5EA-2AAB2C4D21D8}" srcOrd="5" destOrd="0" presId="urn:microsoft.com/office/officeart/2011/layout/RadialPictureList"/>
    <dgm:cxn modelId="{2C67D401-1E22-4319-B9EB-62EEC6A1A228}" type="presParOf" srcId="{328E0FCC-3944-428D-BAD7-90E635B2D617}" destId="{E457AF31-6A63-4269-9670-28FA2D34CB0D}" srcOrd="6" destOrd="0" presId="urn:microsoft.com/office/officeart/2011/layout/RadialPictureList"/>
    <dgm:cxn modelId="{11A8461F-2912-40B8-802A-2CC165877799}" type="presParOf" srcId="{E457AF31-6A63-4269-9670-28FA2D34CB0D}" destId="{5044F304-04A8-4C95-99EB-608B86F1B5DD}" srcOrd="0" destOrd="0" presId="urn:microsoft.com/office/officeart/2011/layout/RadialPictureList"/>
    <dgm:cxn modelId="{39707BB9-145C-4132-B199-01C188C5D217}" type="presParOf" srcId="{328E0FCC-3944-428D-BAD7-90E635B2D617}" destId="{EDF32C32-5791-4697-A445-5EC5CF22A4A3}" srcOrd="7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CFF9D2-CE05-4398-ADDE-736CAB154FF0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62487912-3757-4C62-919D-4F55A0079BAE}">
      <dgm:prSet phldrT="[Text]" custT="1"/>
      <dgm:spPr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1500" dirty="0">
              <a:latin typeface="RSU" panose="02000506040000020003" pitchFamily="2" charset="-34"/>
              <a:cs typeface="RSU" panose="02000506040000020003" pitchFamily="2" charset="-34"/>
            </a:rPr>
            <a:t> </a:t>
          </a:r>
        </a:p>
      </dgm:t>
    </dgm:pt>
    <dgm:pt modelId="{F91ED259-9D11-4BD6-AB07-F907C4904879}" type="parTrans" cxnId="{5B951DEE-31D5-4150-862C-05B8EC4383D1}">
      <dgm:prSet/>
      <dgm:spPr/>
      <dgm:t>
        <a:bodyPr/>
        <a:lstStyle/>
        <a:p>
          <a:endParaRPr lang="en-US" sz="15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04DBFC6F-B511-4DB0-8412-FDFEC18F2AE9}" type="sibTrans" cxnId="{5B951DEE-31D5-4150-862C-05B8EC4383D1}">
      <dgm:prSet/>
      <dgm:spPr/>
      <dgm:t>
        <a:bodyPr/>
        <a:lstStyle/>
        <a:p>
          <a:endParaRPr lang="en-US" sz="15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BD7DEBA0-CFBA-4B42-8532-BFF714DE43F4}">
      <dgm:prSet phldrT="[Text]" custT="1"/>
      <dgm:spPr/>
      <dgm:t>
        <a:bodyPr/>
        <a:lstStyle/>
        <a:p>
          <a:r>
            <a:rPr lang="th-TH" sz="1500" dirty="0">
              <a:latin typeface="RSU" panose="02000506040000020003" pitchFamily="2" charset="-34"/>
              <a:cs typeface="RSU" panose="02000506040000020003" pitchFamily="2" charset="-34"/>
            </a:rPr>
            <a:t>มีทีมและกูรูที่คอยสนับสนุน</a:t>
          </a:r>
          <a:endParaRPr lang="en-US" sz="1500" dirty="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F42B3787-B3B8-49FE-9D0B-C2F3146C0CBE}" type="parTrans" cxnId="{691F8087-8A5F-4101-AF07-EC57152FD22D}">
      <dgm:prSet/>
      <dgm:spPr/>
      <dgm:t>
        <a:bodyPr/>
        <a:lstStyle/>
        <a:p>
          <a:endParaRPr lang="en-US" sz="15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ACE2A57D-C757-4705-A208-CAC21ECA8E01}" type="sibTrans" cxnId="{691F8087-8A5F-4101-AF07-EC57152FD22D}">
      <dgm:prSet/>
      <dgm:spPr/>
      <dgm:t>
        <a:bodyPr/>
        <a:lstStyle/>
        <a:p>
          <a:endParaRPr lang="en-US" sz="15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6E150C31-A6B7-4C89-B203-04497ACC27EC}">
      <dgm:prSet phldrT="[Text]" custT="1"/>
      <dgm:spPr/>
      <dgm:t>
        <a:bodyPr/>
        <a:lstStyle/>
        <a:p>
          <a:r>
            <a:rPr lang="th-TH" sz="1500" dirty="0">
              <a:latin typeface="RSU" panose="02000506040000020003" pitchFamily="2" charset="-34"/>
              <a:cs typeface="RSU" panose="02000506040000020003" pitchFamily="2" charset="-34"/>
            </a:rPr>
            <a:t>สามารถช่วยในการพัฒนาธุรกิจและต่อยอดได้</a:t>
          </a:r>
          <a:endParaRPr lang="en-US" sz="1500" dirty="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F06A4EB8-7BB4-442A-9B44-D1725484BD4C}" type="parTrans" cxnId="{61B2B001-2CA8-41C9-828A-C7CD9E3D8473}">
      <dgm:prSet/>
      <dgm:spPr/>
      <dgm:t>
        <a:bodyPr/>
        <a:lstStyle/>
        <a:p>
          <a:endParaRPr lang="en-US" sz="15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784DCC67-1D3F-4F38-8DB8-17614BBEDFE5}" type="sibTrans" cxnId="{61B2B001-2CA8-41C9-828A-C7CD9E3D8473}">
      <dgm:prSet/>
      <dgm:spPr/>
      <dgm:t>
        <a:bodyPr/>
        <a:lstStyle/>
        <a:p>
          <a:endParaRPr lang="en-US" sz="15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BF86489A-A51F-4F28-A41F-C3620E3A79FA}">
      <dgm:prSet phldrT="[Text]" custT="1"/>
      <dgm:spPr/>
      <dgm:t>
        <a:bodyPr/>
        <a:lstStyle/>
        <a:p>
          <a:r>
            <a:rPr lang="th-TH" sz="1500" dirty="0">
              <a:latin typeface="RSU" panose="02000506040000020003" pitchFamily="2" charset="-34"/>
              <a:cs typeface="RSU" panose="02000506040000020003" pitchFamily="2" charset="-34"/>
            </a:rPr>
            <a:t>มีการโค้ชทุก ๆ ขั้นตอน</a:t>
          </a:r>
          <a:r>
            <a:rPr lang="th-TH" sz="1500" dirty="0" smtClean="0">
              <a:latin typeface="RSU" panose="02000506040000020003" pitchFamily="2" charset="-34"/>
              <a:cs typeface="RSU" panose="02000506040000020003" pitchFamily="2" charset="-34"/>
            </a:rPr>
            <a:t>และ    คล</a:t>
          </a:r>
          <a:r>
            <a:rPr lang="th-TH" sz="1500" dirty="0">
              <a:latin typeface="RSU" panose="02000506040000020003" pitchFamily="2" charset="-34"/>
              <a:cs typeface="RSU" panose="02000506040000020003" pitchFamily="2" charset="-34"/>
            </a:rPr>
            <a:t>อบคลุม</a:t>
          </a:r>
          <a:endParaRPr lang="en-US" sz="1500" dirty="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AFE30B6E-B73F-4792-AB9C-7009FE3D23EC}" type="parTrans" cxnId="{4E098533-3A09-45AE-8AAC-AACB79FA7C9A}">
      <dgm:prSet/>
      <dgm:spPr/>
      <dgm:t>
        <a:bodyPr/>
        <a:lstStyle/>
        <a:p>
          <a:endParaRPr lang="en-US" sz="15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BA64D49D-66BB-41CE-BC1F-E04DC22566C5}" type="sibTrans" cxnId="{4E098533-3A09-45AE-8AAC-AACB79FA7C9A}">
      <dgm:prSet/>
      <dgm:spPr/>
      <dgm:t>
        <a:bodyPr/>
        <a:lstStyle/>
        <a:p>
          <a:endParaRPr lang="en-US" sz="1500">
            <a:latin typeface="RSU" panose="02000506040000020003" pitchFamily="2" charset="-34"/>
            <a:cs typeface="RSU" panose="02000506040000020003" pitchFamily="2" charset="-34"/>
          </a:endParaRPr>
        </a:p>
      </dgm:t>
    </dgm:pt>
    <dgm:pt modelId="{328E0FCC-3944-428D-BAD7-90E635B2D617}" type="pres">
      <dgm:prSet presAssocID="{DDCFF9D2-CE05-4398-ADDE-736CAB154FF0}" presName="Name0" presStyleCnt="0">
        <dgm:presLayoutVars>
          <dgm:chMax val="1"/>
          <dgm:chPref val="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0792BF0D-7C0C-41F2-88EB-AA442578799B}" type="pres">
      <dgm:prSet presAssocID="{62487912-3757-4C62-919D-4F55A0079BAE}" presName="Parent" presStyleLbl="node1" presStyleIdx="0" presStyleCnt="2">
        <dgm:presLayoutVars>
          <dgm:chMax val="4"/>
          <dgm:chPref val="3"/>
        </dgm:presLayoutVars>
      </dgm:prSet>
      <dgm:spPr/>
      <dgm:t>
        <a:bodyPr/>
        <a:lstStyle/>
        <a:p>
          <a:endParaRPr lang="en-US"/>
        </a:p>
      </dgm:t>
    </dgm:pt>
    <dgm:pt modelId="{FA952A0A-4071-47F2-94C7-3061E21B44DD}" type="pres">
      <dgm:prSet presAssocID="{BD7DEBA0-CFBA-4B42-8532-BFF714DE43F4}" presName="Accent" presStyleLbl="node1" presStyleIdx="1" presStyleCnt="2" custScaleX="98741"/>
      <dgm:spPr>
        <a:solidFill>
          <a:schemeClr val="accent1">
            <a:lumMod val="50000"/>
          </a:schemeClr>
        </a:solidFill>
      </dgm:spPr>
    </dgm:pt>
    <dgm:pt modelId="{DCE59BD7-C96A-4382-B686-13B9836DB3EC}" type="pres">
      <dgm:prSet presAssocID="{BD7DEBA0-CFBA-4B42-8532-BFF714DE43F4}" presName="Image1" presStyleLbl="fgImgPlace1" presStyleIdx="0" presStyleCnt="3"/>
      <dgm:spPr>
        <a:solidFill>
          <a:schemeClr val="bg1"/>
        </a:solidFill>
        <a:ln>
          <a:solidFill>
            <a:schemeClr val="accent6">
              <a:lumMod val="50000"/>
            </a:schemeClr>
          </a:solidFill>
        </a:ln>
      </dgm:spPr>
    </dgm:pt>
    <dgm:pt modelId="{FA76EF65-0917-468B-9927-3E052F8EB98B}" type="pres">
      <dgm:prSet presAssocID="{BD7DEBA0-CFBA-4B42-8532-BFF714DE43F4}" presName="Child1" presStyleLbl="revTx" presStyleIdx="0" presStyleCnt="3" custScaleX="134572" custLinFactNeighborX="15461" custLinFactNeighborY="-2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E3052F-0948-4281-AC6C-4A71D5760D5A}" type="pres">
      <dgm:prSet presAssocID="{6E150C31-A6B7-4C89-B203-04497ACC27EC}" presName="Image2" presStyleCnt="0"/>
      <dgm:spPr/>
    </dgm:pt>
    <dgm:pt modelId="{3E480579-7D67-49B7-AD42-CB961BB95EC7}" type="pres">
      <dgm:prSet presAssocID="{6E150C31-A6B7-4C89-B203-04497ACC27EC}" presName="Image" presStyleLbl="fgImgPlace1" presStyleIdx="1" presStyleCnt="3"/>
      <dgm:spPr>
        <a:solidFill>
          <a:schemeClr val="bg1"/>
        </a:solidFill>
        <a:ln>
          <a:solidFill>
            <a:schemeClr val="accent6">
              <a:lumMod val="50000"/>
            </a:schemeClr>
          </a:solidFill>
        </a:ln>
      </dgm:spPr>
    </dgm:pt>
    <dgm:pt modelId="{C99CF4BD-4CE4-4EF3-A5EA-2AAB2C4D21D8}" type="pres">
      <dgm:prSet presAssocID="{6E150C31-A6B7-4C89-B203-04497ACC27EC}" presName="Child2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57AF31-6A63-4269-9670-28FA2D34CB0D}" type="pres">
      <dgm:prSet presAssocID="{BF86489A-A51F-4F28-A41F-C3620E3A79FA}" presName="Image3" presStyleCnt="0"/>
      <dgm:spPr/>
    </dgm:pt>
    <dgm:pt modelId="{5044F304-04A8-4C95-99EB-608B86F1B5DD}" type="pres">
      <dgm:prSet presAssocID="{BF86489A-A51F-4F28-A41F-C3620E3A79FA}" presName="Image" presStyleLbl="fgImgPlace1" presStyleIdx="2" presStyleCnt="3"/>
      <dgm:spPr>
        <a:solidFill>
          <a:schemeClr val="bg1"/>
        </a:solidFill>
        <a:ln>
          <a:solidFill>
            <a:schemeClr val="accent6">
              <a:lumMod val="50000"/>
            </a:schemeClr>
          </a:solidFill>
        </a:ln>
      </dgm:spPr>
    </dgm:pt>
    <dgm:pt modelId="{EDF32C32-5791-4697-A445-5EC5CF22A4A3}" type="pres">
      <dgm:prSet presAssocID="{BF86489A-A51F-4F28-A41F-C3620E3A79FA}" presName="Child3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951DEE-31D5-4150-862C-05B8EC4383D1}" srcId="{DDCFF9D2-CE05-4398-ADDE-736CAB154FF0}" destId="{62487912-3757-4C62-919D-4F55A0079BAE}" srcOrd="0" destOrd="0" parTransId="{F91ED259-9D11-4BD6-AB07-F907C4904879}" sibTransId="{04DBFC6F-B511-4DB0-8412-FDFEC18F2AE9}"/>
    <dgm:cxn modelId="{1199A0E1-3707-4365-B8AF-DFC7C2CD0CB4}" type="presOf" srcId="{6E150C31-A6B7-4C89-B203-04497ACC27EC}" destId="{C99CF4BD-4CE4-4EF3-A5EA-2AAB2C4D21D8}" srcOrd="0" destOrd="0" presId="urn:microsoft.com/office/officeart/2011/layout/RadialPictureList"/>
    <dgm:cxn modelId="{61B2B001-2CA8-41C9-828A-C7CD9E3D8473}" srcId="{62487912-3757-4C62-919D-4F55A0079BAE}" destId="{6E150C31-A6B7-4C89-B203-04497ACC27EC}" srcOrd="1" destOrd="0" parTransId="{F06A4EB8-7BB4-442A-9B44-D1725484BD4C}" sibTransId="{784DCC67-1D3F-4F38-8DB8-17614BBEDFE5}"/>
    <dgm:cxn modelId="{4E098533-3A09-45AE-8AAC-AACB79FA7C9A}" srcId="{62487912-3757-4C62-919D-4F55A0079BAE}" destId="{BF86489A-A51F-4F28-A41F-C3620E3A79FA}" srcOrd="2" destOrd="0" parTransId="{AFE30B6E-B73F-4792-AB9C-7009FE3D23EC}" sibTransId="{BA64D49D-66BB-41CE-BC1F-E04DC22566C5}"/>
    <dgm:cxn modelId="{52A0F2BF-E64A-4BC3-A3E5-E4684F4FAE73}" type="presOf" srcId="{62487912-3757-4C62-919D-4F55A0079BAE}" destId="{0792BF0D-7C0C-41F2-88EB-AA442578799B}" srcOrd="0" destOrd="0" presId="urn:microsoft.com/office/officeart/2011/layout/RadialPictureList"/>
    <dgm:cxn modelId="{D9DC220C-FCB0-4959-B426-7226A2970ECF}" type="presOf" srcId="{BD7DEBA0-CFBA-4B42-8532-BFF714DE43F4}" destId="{FA76EF65-0917-468B-9927-3E052F8EB98B}" srcOrd="0" destOrd="0" presId="urn:microsoft.com/office/officeart/2011/layout/RadialPictureList"/>
    <dgm:cxn modelId="{36BF985A-ECF2-4995-8BBC-4C61E82E64FB}" type="presOf" srcId="{DDCFF9D2-CE05-4398-ADDE-736CAB154FF0}" destId="{328E0FCC-3944-428D-BAD7-90E635B2D617}" srcOrd="0" destOrd="0" presId="urn:microsoft.com/office/officeart/2011/layout/RadialPictureList"/>
    <dgm:cxn modelId="{3E4A66CB-092B-4D2F-90B0-097EDED75FB3}" type="presOf" srcId="{BF86489A-A51F-4F28-A41F-C3620E3A79FA}" destId="{EDF32C32-5791-4697-A445-5EC5CF22A4A3}" srcOrd="0" destOrd="0" presId="urn:microsoft.com/office/officeart/2011/layout/RadialPictureList"/>
    <dgm:cxn modelId="{691F8087-8A5F-4101-AF07-EC57152FD22D}" srcId="{62487912-3757-4C62-919D-4F55A0079BAE}" destId="{BD7DEBA0-CFBA-4B42-8532-BFF714DE43F4}" srcOrd="0" destOrd="0" parTransId="{F42B3787-B3B8-49FE-9D0B-C2F3146C0CBE}" sibTransId="{ACE2A57D-C757-4705-A208-CAC21ECA8E01}"/>
    <dgm:cxn modelId="{DB461124-6303-4227-831E-00D3098AD030}" type="presParOf" srcId="{328E0FCC-3944-428D-BAD7-90E635B2D617}" destId="{0792BF0D-7C0C-41F2-88EB-AA442578799B}" srcOrd="0" destOrd="0" presId="urn:microsoft.com/office/officeart/2011/layout/RadialPictureList"/>
    <dgm:cxn modelId="{DE8ACCF0-F1DB-4240-8965-6CC9024CC59A}" type="presParOf" srcId="{328E0FCC-3944-428D-BAD7-90E635B2D617}" destId="{FA952A0A-4071-47F2-94C7-3061E21B44DD}" srcOrd="1" destOrd="0" presId="urn:microsoft.com/office/officeart/2011/layout/RadialPictureList"/>
    <dgm:cxn modelId="{55DEC9EC-4432-431E-BD22-CFDE3D802938}" type="presParOf" srcId="{328E0FCC-3944-428D-BAD7-90E635B2D617}" destId="{DCE59BD7-C96A-4382-B686-13B9836DB3EC}" srcOrd="2" destOrd="0" presId="urn:microsoft.com/office/officeart/2011/layout/RadialPictureList"/>
    <dgm:cxn modelId="{D8E2BB6D-B382-475E-AF3C-BB9F201E98AD}" type="presParOf" srcId="{328E0FCC-3944-428D-BAD7-90E635B2D617}" destId="{FA76EF65-0917-468B-9927-3E052F8EB98B}" srcOrd="3" destOrd="0" presId="urn:microsoft.com/office/officeart/2011/layout/RadialPictureList"/>
    <dgm:cxn modelId="{7EB0E994-78F8-4EDC-B652-BDF730C29C9A}" type="presParOf" srcId="{328E0FCC-3944-428D-BAD7-90E635B2D617}" destId="{7FE3052F-0948-4281-AC6C-4A71D5760D5A}" srcOrd="4" destOrd="0" presId="urn:microsoft.com/office/officeart/2011/layout/RadialPictureList"/>
    <dgm:cxn modelId="{43AD7879-AD13-4637-8C58-77D5E096AD37}" type="presParOf" srcId="{7FE3052F-0948-4281-AC6C-4A71D5760D5A}" destId="{3E480579-7D67-49B7-AD42-CB961BB95EC7}" srcOrd="0" destOrd="0" presId="urn:microsoft.com/office/officeart/2011/layout/RadialPictureList"/>
    <dgm:cxn modelId="{03AA8470-57E3-4FE1-B265-D088E453D32C}" type="presParOf" srcId="{328E0FCC-3944-428D-BAD7-90E635B2D617}" destId="{C99CF4BD-4CE4-4EF3-A5EA-2AAB2C4D21D8}" srcOrd="5" destOrd="0" presId="urn:microsoft.com/office/officeart/2011/layout/RadialPictureList"/>
    <dgm:cxn modelId="{2E288F8D-C903-471B-AE89-9CC024AF214A}" type="presParOf" srcId="{328E0FCC-3944-428D-BAD7-90E635B2D617}" destId="{E457AF31-6A63-4269-9670-28FA2D34CB0D}" srcOrd="6" destOrd="0" presId="urn:microsoft.com/office/officeart/2011/layout/RadialPictureList"/>
    <dgm:cxn modelId="{0A1D0145-4A19-4780-8C8D-304EC2DC017C}" type="presParOf" srcId="{E457AF31-6A63-4269-9670-28FA2D34CB0D}" destId="{5044F304-04A8-4C95-99EB-608B86F1B5DD}" srcOrd="0" destOrd="0" presId="urn:microsoft.com/office/officeart/2011/layout/RadialPictureList"/>
    <dgm:cxn modelId="{33495173-0FC9-49C5-9A82-061843786244}" type="presParOf" srcId="{328E0FCC-3944-428D-BAD7-90E635B2D617}" destId="{EDF32C32-5791-4697-A445-5EC5CF22A4A3}" srcOrd="7" destOrd="0" presId="urn:microsoft.com/office/officeart/2011/layout/RadialPicture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B035EEA-7158-4181-8351-30F1500BB69B}" type="datetimeFigureOut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190B128-2691-4B77-9BAA-67716AD4E27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9E75701-F310-4402-AE3C-FE38D88A8608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Building funding strategic plan to relate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               DE BIG 3 (Social, Economy and E-Government)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               DE industrial 6 cores (Agriculture, Asean, Social, Industrial, Corruption and people)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06A245-638B-42F3-84CE-F2780F7BD4BE}" type="slidenum">
              <a:rPr lang="en-US" altLang="en-US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65200" eaLnBrk="1" hangingPunct="1">
              <a:spcBef>
                <a:spcPct val="0"/>
              </a:spcBef>
            </a:pPr>
            <a:r>
              <a:rPr lang="en-US" altLang="en-US" smtClean="0"/>
              <a:t>DE BIG vision and strategies (Summary of DE big plan one page)</a:t>
            </a: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55F065A-D967-4423-A686-881A1F39254F}" type="slidenum">
              <a:rPr lang="en-US" altLang="en-US"/>
              <a:pPr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ar-SA" smtClean="0"/>
              <a:t>แผ่นแรก จะเป็นเรื่องอุตสาหกรรม </a:t>
            </a:r>
            <a:r>
              <a:rPr lang="en-US" smtClean="0"/>
              <a:t>S-curve </a:t>
            </a:r>
            <a:r>
              <a:rPr lang="ar-SA" smtClean="0"/>
              <a:t>โดยแบ่งเป็นอุตสาหกรรม </a:t>
            </a:r>
            <a:r>
              <a:rPr lang="en-US" smtClean="0"/>
              <a:t>first s-curve </a:t>
            </a:r>
            <a:r>
              <a:rPr lang="ar-SA" smtClean="0"/>
              <a:t>ซึ่งเป็นกลุ่มอุตสาหกรรมเดิมที่มีขนาดใหญ่และควรผลักดันให้มีความเติบโต ได้แก่ อุตสาหกรรมรถยนต์ อุตสาหกรรมอิเล็กทรอนิกส์ อุตสาหกรรมการท่องเที่ยวและสุขภาพ อุตสากรรมการเกษตรและไบโอเทค และอุตสาหกรรมอาหาร</a:t>
            </a:r>
            <a:r>
              <a:rPr lang="en-US" smtClean="0"/>
              <a:t/>
            </a:r>
            <a:br>
              <a:rPr lang="en-US" smtClean="0"/>
            </a:br>
            <a:r>
              <a:rPr lang="ar-SA" smtClean="0"/>
              <a:t>โดยต้องมีการผลักดันการต่อยอดอุตสาหกรรมเหล่านี้ให้เข้าสู่ new s-curve เพื่อความเติบโตอย่างรวดเร็วและต่อเนื่อง เช่น การทำ robotic/การทำ medical hub/อุตสาหกรรม logistic/อุตสาหกรรมbiofuel และ biochemical และที่สำคัญที่สุดคือ อุตสาหกรรมดิจิทัล ที่จะเห็นว่าอุตสาหกรรมดิจิทัลเป็นตัวครอบทุกอุตสาหกรรม เนื่องจากแนวโน้มในอนาคตdigital disruptionเป็นเรื่องสำคัญและดิจิทัลจะเป็นตัวแปลสำคัญในการเปลี่ยนโฉมทุกๆอุตสาหกรรม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ar-SA" smtClean="0"/>
              <a:t>ซึ่งสำหรับส่วนกรอบด้านซ้าย เป็นอุตสาหกรรมที่เจ้าภาพทางเอกชนเข้ามา lead และทำเองค่อนข้างเยอะ ทางภาครัฐเรา focus ในการช่วย regulate ให้เกิดการพัฒนาอุตสาหกรรมทางด้านขวามือโดยเฉพาะการทำ digital transformation ในอุตสาหกรรมต่างๆ</a:t>
            </a: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C2664AD-6ED5-4FDA-9023-E7AEB76C070D}" type="slidenum">
              <a:rPr lang="en-US" altLang="en-US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D425770-C1BC-4E38-82D7-399489BCA2DE}" type="slidenum">
              <a:rPr lang="en-US" altLang="en-US"/>
              <a:pPr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Funding set up and funding purpose (</a:t>
            </a:r>
            <a:r>
              <a:rPr lang="th-TH" altLang="en-US" smtClean="0"/>
              <a:t>พรบ หน้า </a:t>
            </a:r>
            <a:r>
              <a:rPr lang="en-US" altLang="en-US" smtClean="0"/>
              <a:t>11 - 6</a:t>
            </a:r>
            <a:r>
              <a:rPr lang="th-TH" altLang="en-US" smtClean="0"/>
              <a:t> ข้อ)</a:t>
            </a:r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CBBA36E-55E9-4D2E-A1AE-593E5A8A5B0F}" type="slidenum">
              <a:rPr lang="en-US" altLang="en-US"/>
              <a:pPr/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3DC64A-4AE5-4610-90F7-062A7609F406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4. Funding vision and statement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               (Top love and admire brand of funding management in Thailand)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               (Spend smart / plan for future and expose DE potential)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               Deliver best in class funding management for DE with strongest, Funding and operating like private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               Effective plan for DE future support and support DE big plan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               Provide knowledge to Thais (DE proposition/  Vision / mission) and This program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4DE3657-68CB-40A2-B2EE-EBA1FF9FCD72}" type="slidenum">
              <a:rPr lang="en-US" altLang="en-US"/>
              <a:pPr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4. Funding vision and statement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               (Top love and admire brand of funding management in Thailand)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               (Spend smart / plan for future and expose DE potential)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               Deliver best in class funding management for DE with strongest, Funding and operating like private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               Effective plan for DE future support and support DE big plan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               Provide knowledge to Thais (DE proposition/  Vision / mission) and This program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426FD99-D15D-4735-B9F3-7F020FF08C85}" type="slidenum">
              <a:rPr lang="en-US" altLang="en-US"/>
              <a:pPr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Building funding strategic plan to relate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               DE BIG 3 (Social, Economy and E-Government)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               DE industrial 6 cores (Agriculture, Asean, Social, Industrial, Corruption and people)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391FA6-AA0B-4572-8CB5-62469D961FC9}" type="slidenum">
              <a:rPr lang="en-US" altLang="en-US"/>
              <a:pPr/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  <a:p>
            <a:r>
              <a:rPr lang="ar-SA" smtClean="0"/>
              <a:t>แผ่นที่ </a:t>
            </a:r>
            <a:r>
              <a:rPr lang="en-US" smtClean="0"/>
              <a:t>2 </a:t>
            </a:r>
            <a:r>
              <a:rPr lang="ar-SA" smtClean="0"/>
              <a:t>คือในส่วนของคำถามที่ </a:t>
            </a:r>
            <a:r>
              <a:rPr lang="en-US" smtClean="0"/>
              <a:t>5 </a:t>
            </a:r>
            <a:r>
              <a:rPr lang="ar-SA" smtClean="0"/>
              <a:t>ในส่วนของความคาดหวังต่อ </a:t>
            </a:r>
            <a:r>
              <a:rPr lang="en-US" smtClean="0"/>
              <a:t>ATPER </a:t>
            </a:r>
            <a:r>
              <a:rPr lang="ar-SA" smtClean="0"/>
              <a:t>คือ ความร่วมมือในการที่นักวิจัยหรือผู้เชี่ยวชาญต่างๆใน </a:t>
            </a:r>
            <a:r>
              <a:rPr lang="en-US" smtClean="0"/>
              <a:t>ATPER </a:t>
            </a:r>
            <a:r>
              <a:rPr lang="ar-SA" smtClean="0"/>
              <a:t>สามารถช่วยในการพัฒนาโครงการทางดิจิทัลต่างๆ ที่มีส่วนช่วยให้ประเทศพัฒนาตามกรอบ </a:t>
            </a:r>
            <a:r>
              <a:rPr lang="en-US" smtClean="0"/>
              <a:t>SIGMA </a:t>
            </a:r>
            <a:r>
              <a:rPr lang="ar-SA" smtClean="0"/>
              <a:t>ซึ่งทางสดชสามารถช่วยสนับสนุนผ่านทางกองทุนได้</a:t>
            </a:r>
            <a:r>
              <a:rPr lang="th-TH" smtClean="0"/>
              <a:t>1111</a:t>
            </a:r>
            <a:endParaRPr lang="en-US" smtClean="0"/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6AD2DB-AE50-4D7F-860E-0472FB70D2A7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DA4CB-F050-4902-8545-CA41A7308599}" type="datetimeFigureOut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887D8A-9E6A-419E-A3BF-E9E5616E78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D8878-33D7-4E1C-83B1-5B5D3D62DA1D}" type="datetimeFigureOut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948414-52BA-4ED3-A50A-7F56472F5B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5E225-C85A-4044-95EA-FB090054A46E}" type="datetimeFigureOut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817870-166C-4428-B60E-689F97BB4B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CA809-ACA8-4CEE-8E0D-6C957D64AD2A}" type="datetimeFigureOut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15A0B7-AE17-459C-B004-13EB90ACCD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/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59FCC-4FDB-41AA-A4EC-AF4FA70F3AD1}" type="datetimeFigureOut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E915AC-9562-47E7-9F8F-8F8DDE951D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AD2D3-F3DA-4A08-994C-2C62970BF0AC}" type="datetimeFigureOut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BBC2F-384E-423E-8A2C-CF84E3B419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26BCB-BCD3-433A-A106-AE3F76C1DBDC}" type="datetimeFigureOut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94AD2-33A9-4086-B60D-45420F93A9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7E3D7-24DA-414D-AA38-DD5D75DFA5FF}" type="datetimeFigureOut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495EB8-51E7-427C-B6EF-7238E609ED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/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9C524-8C6A-4B92-9CAD-A37BF12B8DBB}" type="datetimeFigureOut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221D95-A53B-4078-B4FB-D183E4505D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3AA57-76DA-4597-8D15-1C9FDB22E9FA}" type="datetimeFigureOut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86333F-2B6F-4F48-9852-7256A303AC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/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904AA-896C-4A64-B89F-044A09F5850D}" type="datetimeFigureOut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619854-7701-48A8-98D7-AD50BC84E1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44">
            <a:extLst>
              <a:ext uri="{FF2B5EF4-FFF2-40B4-BE49-F238E27FC236}"/>
            </a:extLst>
          </p:cNvPr>
          <p:cNvSpPr>
            <a:spLocks/>
          </p:cNvSpPr>
          <p:nvPr userDrawn="1"/>
        </p:nvSpPr>
        <p:spPr bwMode="auto">
          <a:xfrm>
            <a:off x="6959600" y="6242050"/>
            <a:ext cx="6350" cy="0"/>
          </a:xfrm>
          <a:custGeom>
            <a:avLst/>
            <a:gdLst>
              <a:gd name="T0" fmla="*/ 4 w 7"/>
              <a:gd name="T1" fmla="*/ 0 w 7"/>
              <a:gd name="T2" fmla="*/ 7 w 7"/>
              <a:gd name="T3" fmla="*/ 4 w 7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7">
                <a:moveTo>
                  <a:pt x="4" y="0"/>
                </a:moveTo>
                <a:cubicBezTo>
                  <a:pt x="2" y="0"/>
                  <a:pt x="1" y="0"/>
                  <a:pt x="0" y="0"/>
                </a:cubicBezTo>
                <a:cubicBezTo>
                  <a:pt x="7" y="0"/>
                  <a:pt x="7" y="0"/>
                  <a:pt x="7" y="0"/>
                </a:cubicBezTo>
                <a:cubicBezTo>
                  <a:pt x="6" y="0"/>
                  <a:pt x="5" y="0"/>
                  <a:pt x="4" y="0"/>
                </a:cubicBezTo>
              </a:path>
            </a:pathLst>
          </a:custGeom>
          <a:solidFill>
            <a:srgbClr val="D6D6D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th-TH" sz="426" kern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8EE4090-1354-438D-B248-32221A6A6763}" type="datetimeFigureOut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AABA1092-FD84-4327-8E1B-2C0F69818C5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4.png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jpeg"/><Relationship Id="rId10" Type="http://schemas.openxmlformats.org/officeDocument/2006/relationships/image" Target="../media/image37.png"/><Relationship Id="rId4" Type="http://schemas.openxmlformats.org/officeDocument/2006/relationships/oleObject" Target="../embeddings/Microsoft_Office_Excel_Chart1.xls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diagramColors" Target="../diagrams/colors3.xml"/><Relationship Id="rId18" Type="http://schemas.openxmlformats.org/officeDocument/2006/relationships/image" Target="../media/image46.png"/><Relationship Id="rId3" Type="http://schemas.openxmlformats.org/officeDocument/2006/relationships/diagramLayout" Target="../diagrams/layout1.xml"/><Relationship Id="rId21" Type="http://schemas.openxmlformats.org/officeDocument/2006/relationships/image" Target="../media/image49.jpeg"/><Relationship Id="rId7" Type="http://schemas.openxmlformats.org/officeDocument/2006/relationships/diagramLayout" Target="../diagrams/layout2.xml"/><Relationship Id="rId12" Type="http://schemas.openxmlformats.org/officeDocument/2006/relationships/diagramQuickStyle" Target="../diagrams/quickStyle3.xml"/><Relationship Id="rId17" Type="http://schemas.openxmlformats.org/officeDocument/2006/relationships/image" Target="../media/image45.png"/><Relationship Id="rId2" Type="http://schemas.openxmlformats.org/officeDocument/2006/relationships/diagramData" Target="../diagrams/data1.xml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diagramLayout" Target="../diagrams/layout3.xml"/><Relationship Id="rId5" Type="http://schemas.openxmlformats.org/officeDocument/2006/relationships/diagramColors" Target="../diagrams/colors1.xml"/><Relationship Id="rId15" Type="http://schemas.openxmlformats.org/officeDocument/2006/relationships/image" Target="../media/image43.png"/><Relationship Id="rId23" Type="http://schemas.openxmlformats.org/officeDocument/2006/relationships/image" Target="../media/image15.png"/><Relationship Id="rId10" Type="http://schemas.openxmlformats.org/officeDocument/2006/relationships/diagramData" Target="../diagrams/data3.xml"/><Relationship Id="rId19" Type="http://schemas.openxmlformats.org/officeDocument/2006/relationships/image" Target="../media/image47.png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Relationship Id="rId14" Type="http://schemas.openxmlformats.org/officeDocument/2006/relationships/image" Target="../media/image42.png"/><Relationship Id="rId22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png"/><Relationship Id="rId4" Type="http://schemas.openxmlformats.org/officeDocument/2006/relationships/oleObject" Target="../embeddings/Microsoft_Office_Excel_Chart2.xls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7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29.png"/><Relationship Id="rId10" Type="http://schemas.openxmlformats.org/officeDocument/2006/relationships/image" Target="../media/image15.png"/><Relationship Id="rId4" Type="http://schemas.openxmlformats.org/officeDocument/2006/relationships/image" Target="../media/image28.png"/><Relationship Id="rId9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7.png"/><Relationship Id="rId7" Type="http://schemas.openxmlformats.org/officeDocument/2006/relationships/image" Target="../media/image58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1.png"/><Relationship Id="rId5" Type="http://schemas.openxmlformats.org/officeDocument/2006/relationships/image" Target="../media/image29.png"/><Relationship Id="rId10" Type="http://schemas.openxmlformats.org/officeDocument/2006/relationships/image" Target="../media/image4.png"/><Relationship Id="rId4" Type="http://schemas.openxmlformats.org/officeDocument/2006/relationships/image" Target="../media/image28.png"/><Relationship Id="rId9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/>
          </p:cNvPicPr>
          <p:nvPr/>
        </p:nvPicPr>
        <p:blipFill>
          <a:blip r:embed="rId2"/>
          <a:srcRect l="3156" t="276" r="2242" b="92271"/>
          <a:stretch>
            <a:fillRect/>
          </a:stretch>
        </p:blipFill>
        <p:spPr bwMode="auto">
          <a:xfrm>
            <a:off x="0" y="6408738"/>
            <a:ext cx="1219200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2" descr="Image result for digital transformation"/>
          <p:cNvPicPr>
            <a:picLocks noChangeAspect="1" noChangeArrowheads="1"/>
          </p:cNvPicPr>
          <p:nvPr/>
        </p:nvPicPr>
        <p:blipFill>
          <a:blip r:embed="rId3"/>
          <a:srcRect l="777" t="-220" r="487" b="-2"/>
          <a:stretch>
            <a:fillRect/>
          </a:stretch>
        </p:blipFill>
        <p:spPr bwMode="auto">
          <a:xfrm>
            <a:off x="-28575" y="0"/>
            <a:ext cx="12217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2211388" y="3533775"/>
            <a:ext cx="7770812" cy="936625"/>
          </a:xfrm>
          <a:prstGeom prst="rect">
            <a:avLst/>
          </a:prstGeom>
          <a:noFill/>
        </p:spPr>
        <p:txBody>
          <a:bodyPr anchor="b"/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4000" b="1" dirty="0" err="1" smtClean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Vunnaporn</a:t>
            </a:r>
            <a:r>
              <a:rPr lang="en-US" sz="4000" b="1" dirty="0" smtClean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Devahastin</a:t>
            </a:r>
            <a:endParaRPr lang="en-US" sz="4000" b="1" dirty="0" smtClean="0">
              <a:solidFill>
                <a:srgbClr val="FFFF00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en-US" sz="2400" i="1" dirty="0">
                <a:solidFill>
                  <a:schemeClr val="bg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Secretary General of </a:t>
            </a:r>
            <a:r>
              <a:rPr lang="en-US" sz="2400" i="1" dirty="0" smtClean="0">
                <a:solidFill>
                  <a:schemeClr val="bg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Office of </a:t>
            </a:r>
            <a:r>
              <a:rPr lang="en-US" sz="2400" i="1" dirty="0">
                <a:solidFill>
                  <a:schemeClr val="bg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the Digital Economy </a:t>
            </a:r>
            <a:r>
              <a:rPr lang="en-US" sz="2400" i="1" dirty="0" smtClean="0">
                <a:solidFill>
                  <a:schemeClr val="bg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and </a:t>
            </a:r>
            <a:r>
              <a:rPr lang="en-US" sz="2400" i="1" dirty="0">
                <a:solidFill>
                  <a:schemeClr val="bg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rPr>
              <a:t>Society Commission</a:t>
            </a:r>
            <a:endParaRPr lang="th-TH" sz="2400" i="1" dirty="0">
              <a:solidFill>
                <a:schemeClr val="bg1"/>
              </a:solidFill>
              <a:latin typeface="TH Sarabun New" panose="020B0500040200020003" pitchFamily="34" charset="-34"/>
              <a:ea typeface="+mn-ea"/>
              <a:cs typeface="TH Sarabun New" panose="020B0500040200020003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5400" y="2130425"/>
            <a:ext cx="12169775" cy="126365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600" b="1" spc="-7" dirty="0">
              <a:latin typeface="Angsana New" panose="02020603050405020304" pitchFamily="18" charset="-34"/>
              <a:ea typeface="Tahoma" pitchFamily="34" charset="0"/>
              <a:cs typeface="Angsana New" panose="02020603050405020304" pitchFamily="18" charset="-34"/>
            </a:endParaRPr>
          </a:p>
        </p:txBody>
      </p:sp>
      <p:pic>
        <p:nvPicPr>
          <p:cNvPr id="4102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83638" y="2797175"/>
            <a:ext cx="3000375" cy="396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2" descr="The Association of Thai Professionals in European Region (ATPER)"/>
          <p:cNvPicPr>
            <a:picLocks noChangeAspect="1" noChangeArrowheads="1"/>
          </p:cNvPicPr>
          <p:nvPr/>
        </p:nvPicPr>
        <p:blipFill>
          <a:blip r:embed="rId5"/>
          <a:srcRect r="76694"/>
          <a:stretch>
            <a:fillRect/>
          </a:stretch>
        </p:blipFill>
        <p:spPr bwMode="auto">
          <a:xfrm>
            <a:off x="4664075" y="725488"/>
            <a:ext cx="1427163" cy="868362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4104" name="Picture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19825" y="725488"/>
            <a:ext cx="1970088" cy="884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105" name="TextBox 10"/>
          <p:cNvSpPr txBox="1">
            <a:spLocks noChangeArrowheads="1"/>
          </p:cNvSpPr>
          <p:nvPr/>
        </p:nvSpPr>
        <p:spPr bwMode="auto">
          <a:xfrm>
            <a:off x="5286375" y="63500"/>
            <a:ext cx="16192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600" i="1">
                <a:solidFill>
                  <a:schemeClr val="bg1"/>
                </a:solidFill>
                <a:latin typeface="TH Sarabun New" pitchFamily="34" charset="-34"/>
                <a:cs typeface="TH Sarabun New" pitchFamily="34" charset="-34"/>
              </a:rPr>
              <a:t>ATPER2018 Cerference</a:t>
            </a:r>
          </a:p>
        </p:txBody>
      </p:sp>
      <p:sp>
        <p:nvSpPr>
          <p:cNvPr id="4106" name="TextBox 11"/>
          <p:cNvSpPr txBox="1">
            <a:spLocks noChangeArrowheads="1"/>
          </p:cNvSpPr>
          <p:nvPr/>
        </p:nvSpPr>
        <p:spPr bwMode="auto">
          <a:xfrm>
            <a:off x="4211638" y="6562725"/>
            <a:ext cx="37512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600" i="1">
                <a:solidFill>
                  <a:srgbClr val="FFFF00"/>
                </a:solidFill>
                <a:latin typeface="TH Sarabun New" pitchFamily="34" charset="-34"/>
                <a:cs typeface="TH Sarabun New" pitchFamily="34" charset="-34"/>
              </a:rPr>
              <a:t>The Association of Thai Professionals in European Region</a:t>
            </a:r>
          </a:p>
        </p:txBody>
      </p:sp>
      <p:sp>
        <p:nvSpPr>
          <p:cNvPr id="4107" name="TextBox 12"/>
          <p:cNvSpPr txBox="1">
            <a:spLocks noChangeArrowheads="1"/>
          </p:cNvSpPr>
          <p:nvPr/>
        </p:nvSpPr>
        <p:spPr bwMode="auto">
          <a:xfrm>
            <a:off x="274638" y="2471738"/>
            <a:ext cx="116427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32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Thailand Digital Health and Smart Society Development</a:t>
            </a:r>
            <a:endParaRPr lang="en-US" altLang="en-US" sz="320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1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/>
          </p:cNvPicPr>
          <p:nvPr/>
        </p:nvPicPr>
        <p:blipFill>
          <a:blip r:embed="rId3"/>
          <a:srcRect l="3156" t="276" r="2242" b="92271"/>
          <a:stretch>
            <a:fillRect/>
          </a:stretch>
        </p:blipFill>
        <p:spPr bwMode="auto">
          <a:xfrm>
            <a:off x="0" y="6408738"/>
            <a:ext cx="1219200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2" descr="Image result for digital transformation"/>
          <p:cNvPicPr>
            <a:picLocks noChangeAspect="1" noChangeArrowheads="1"/>
          </p:cNvPicPr>
          <p:nvPr/>
        </p:nvPicPr>
        <p:blipFill>
          <a:blip r:embed="rId4"/>
          <a:srcRect l="777" t="-220" r="487" b="-2"/>
          <a:stretch>
            <a:fillRect/>
          </a:stretch>
        </p:blipFill>
        <p:spPr bwMode="auto">
          <a:xfrm>
            <a:off x="1006475" y="0"/>
            <a:ext cx="10171113" cy="570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>
            <a:extLst>
              <a:ext uri="{FF2B5EF4-FFF2-40B4-BE49-F238E27FC236}"/>
            </a:extLst>
          </p:cNvPr>
          <p:cNvSpPr/>
          <p:nvPr/>
        </p:nvSpPr>
        <p:spPr>
          <a:xfrm>
            <a:off x="-7938" y="5715000"/>
            <a:ext cx="12199938" cy="1143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บทบาทของหน่วยงานต่อนโยบาย </a:t>
            </a: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“Digital Thailand” </a:t>
            </a:r>
            <a:r>
              <a:rPr lang="th-TH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หรือ </a:t>
            </a: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Thailand 4.0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>
            <a:off x="0" y="79375"/>
            <a:ext cx="12192000" cy="84296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 </a:t>
            </a:r>
            <a:r>
              <a:rPr lang="th-TH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สอดคล้องยุทธศาสตร์ชาติ </a:t>
            </a:r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 </a:t>
            </a:r>
            <a:r>
              <a:rPr lang="th-TH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ปี (</a:t>
            </a:r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2560 – 2579)</a:t>
            </a:r>
            <a:endParaRPr lang="en-US"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147" name="TextBox 32"/>
          <p:cNvSpPr txBox="1">
            <a:spLocks noChangeArrowheads="1"/>
          </p:cNvSpPr>
          <p:nvPr/>
        </p:nvSpPr>
        <p:spPr bwMode="auto">
          <a:xfrm>
            <a:off x="2195513" y="1095375"/>
            <a:ext cx="78009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2000" b="1">
                <a:latin typeface="RSU" charset="-34"/>
                <a:cs typeface="RSU" charset="-34"/>
              </a:rPr>
              <a:t>สอดคล้องยุทธศาสตร์ชาติ </a:t>
            </a:r>
            <a:r>
              <a:rPr lang="en-US" altLang="en-US" sz="2000" b="1">
                <a:latin typeface="RSU" charset="-34"/>
                <a:cs typeface="RSU" charset="-34"/>
              </a:rPr>
              <a:t>20 </a:t>
            </a:r>
            <a:r>
              <a:rPr lang="th-TH" altLang="en-US" sz="2000" b="1">
                <a:latin typeface="RSU" charset="-34"/>
                <a:cs typeface="RSU" charset="-34"/>
              </a:rPr>
              <a:t>ปี </a:t>
            </a:r>
            <a:r>
              <a:rPr lang="en-US" altLang="en-US" sz="2000" b="1">
                <a:latin typeface="RSU" charset="-34"/>
                <a:cs typeface="RSU" charset="-34"/>
              </a:rPr>
              <a:t>(2560 – 2579)</a:t>
            </a:r>
          </a:p>
        </p:txBody>
      </p:sp>
      <p:pic>
        <p:nvPicPr>
          <p:cNvPr id="6148" name="Picture 2" descr="Thailand4.0-01"/>
          <p:cNvPicPr>
            <a:picLocks noChangeAspect="1" noChangeArrowheads="1"/>
          </p:cNvPicPr>
          <p:nvPr/>
        </p:nvPicPr>
        <p:blipFill>
          <a:blip r:embed="rId2"/>
          <a:srcRect l="27126" t="10252" r="24489" b="87712"/>
          <a:stretch>
            <a:fillRect/>
          </a:stretch>
        </p:blipFill>
        <p:spPr bwMode="auto">
          <a:xfrm>
            <a:off x="4157663" y="6057900"/>
            <a:ext cx="3900487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2" descr="Thailand4.0-01"/>
          <p:cNvPicPr>
            <a:picLocks noChangeAspect="1" noChangeArrowheads="1"/>
          </p:cNvPicPr>
          <p:nvPr/>
        </p:nvPicPr>
        <p:blipFill>
          <a:blip r:embed="rId3"/>
          <a:srcRect l="27126" t="2914" r="20088" b="93475"/>
          <a:stretch>
            <a:fillRect/>
          </a:stretch>
        </p:blipFill>
        <p:spPr bwMode="auto">
          <a:xfrm>
            <a:off x="4017963" y="4806950"/>
            <a:ext cx="4256087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4" descr="Image result for nation ic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91475" y="2006600"/>
            <a:ext cx="4587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6" descr="Related imag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70313" y="2913063"/>
            <a:ext cx="471487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Image result for human development ico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70313" y="3830638"/>
            <a:ext cx="471487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14" descr="Image result for shield icon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06825" y="2035175"/>
            <a:ext cx="400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6" descr="Image result for environment icon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966075" y="2865438"/>
            <a:ext cx="557213" cy="55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8" descr="Related image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020050" y="3810000"/>
            <a:ext cx="512763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>
            <a:extLst>
              <a:ext uri="{FF2B5EF4-FFF2-40B4-BE49-F238E27FC236}"/>
            </a:extLst>
          </p:cNvPr>
          <p:cNvSpPr/>
          <p:nvPr/>
        </p:nvSpPr>
        <p:spPr>
          <a:xfrm>
            <a:off x="4895850" y="1831975"/>
            <a:ext cx="2400300" cy="26717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/>
            </a:extLst>
          </p:cNvPr>
          <p:cNvSpPr/>
          <p:nvPr/>
        </p:nvSpPr>
        <p:spPr>
          <a:xfrm>
            <a:off x="4687888" y="2035175"/>
            <a:ext cx="401637" cy="4000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RSU" panose="02000506040000020003" pitchFamily="2" charset="-34"/>
                <a:cs typeface="RSU" panose="02000506040000020003" pitchFamily="2" charset="-34"/>
              </a:rPr>
              <a:t>1</a:t>
            </a:r>
          </a:p>
        </p:txBody>
      </p:sp>
      <p:sp>
        <p:nvSpPr>
          <p:cNvPr id="18" name="Oval 17">
            <a:extLst>
              <a:ext uri="{FF2B5EF4-FFF2-40B4-BE49-F238E27FC236}"/>
            </a:extLst>
          </p:cNvPr>
          <p:cNvSpPr/>
          <p:nvPr/>
        </p:nvSpPr>
        <p:spPr>
          <a:xfrm>
            <a:off x="4687888" y="2952750"/>
            <a:ext cx="401637" cy="4000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RSU" panose="02000506040000020003" pitchFamily="2" charset="-34"/>
                <a:cs typeface="RSU" panose="02000506040000020003" pitchFamily="2" charset="-34"/>
              </a:rPr>
              <a:t>2</a:t>
            </a:r>
          </a:p>
        </p:txBody>
      </p:sp>
      <p:sp>
        <p:nvSpPr>
          <p:cNvPr id="19" name="Oval 18">
            <a:extLst>
              <a:ext uri="{FF2B5EF4-FFF2-40B4-BE49-F238E27FC236}"/>
            </a:extLst>
          </p:cNvPr>
          <p:cNvSpPr/>
          <p:nvPr/>
        </p:nvSpPr>
        <p:spPr>
          <a:xfrm>
            <a:off x="4695825" y="3865563"/>
            <a:ext cx="400050" cy="4000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RSU" panose="02000506040000020003" pitchFamily="2" charset="-34"/>
                <a:cs typeface="RSU" panose="02000506040000020003" pitchFamily="2" charset="-34"/>
              </a:rPr>
              <a:t>3</a:t>
            </a:r>
          </a:p>
        </p:txBody>
      </p:sp>
      <p:sp>
        <p:nvSpPr>
          <p:cNvPr id="21" name="Oval 20">
            <a:extLst>
              <a:ext uri="{FF2B5EF4-FFF2-40B4-BE49-F238E27FC236}"/>
            </a:extLst>
          </p:cNvPr>
          <p:cNvSpPr/>
          <p:nvPr/>
        </p:nvSpPr>
        <p:spPr>
          <a:xfrm>
            <a:off x="7089775" y="2035175"/>
            <a:ext cx="400050" cy="4000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RSU" panose="02000506040000020003" pitchFamily="2" charset="-34"/>
                <a:cs typeface="RSU" panose="02000506040000020003" pitchFamily="2" charset="-34"/>
              </a:rPr>
              <a:t>6</a:t>
            </a:r>
          </a:p>
        </p:txBody>
      </p:sp>
      <p:sp>
        <p:nvSpPr>
          <p:cNvPr id="22" name="Oval 21">
            <a:extLst>
              <a:ext uri="{FF2B5EF4-FFF2-40B4-BE49-F238E27FC236}"/>
            </a:extLst>
          </p:cNvPr>
          <p:cNvSpPr/>
          <p:nvPr/>
        </p:nvSpPr>
        <p:spPr>
          <a:xfrm>
            <a:off x="7088188" y="2952750"/>
            <a:ext cx="401637" cy="4000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RSU" panose="02000506040000020003" pitchFamily="2" charset="-34"/>
                <a:cs typeface="RSU" panose="02000506040000020003" pitchFamily="2" charset="-34"/>
              </a:rPr>
              <a:t>5</a:t>
            </a:r>
          </a:p>
        </p:txBody>
      </p:sp>
      <p:sp>
        <p:nvSpPr>
          <p:cNvPr id="23" name="Oval 22">
            <a:extLst>
              <a:ext uri="{FF2B5EF4-FFF2-40B4-BE49-F238E27FC236}"/>
            </a:extLst>
          </p:cNvPr>
          <p:cNvSpPr/>
          <p:nvPr/>
        </p:nvSpPr>
        <p:spPr>
          <a:xfrm>
            <a:off x="7096125" y="3865563"/>
            <a:ext cx="400050" cy="4000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RSU" panose="02000506040000020003" pitchFamily="2" charset="-34"/>
                <a:cs typeface="RSU" panose="02000506040000020003" pitchFamily="2" charset="-34"/>
              </a:rPr>
              <a:t>4</a:t>
            </a:r>
          </a:p>
        </p:txBody>
      </p:sp>
      <p:cxnSp>
        <p:nvCxnSpPr>
          <p:cNvPr id="9" name="Straight Connector 8">
            <a:extLst>
              <a:ext uri="{FF2B5EF4-FFF2-40B4-BE49-F238E27FC236}"/>
            </a:extLst>
          </p:cNvPr>
          <p:cNvCxnSpPr>
            <a:cxnSpLocks/>
            <a:stCxn id="6" idx="2"/>
            <a:endCxn id="0" idx="3"/>
          </p:cNvCxnSpPr>
          <p:nvPr/>
        </p:nvCxnSpPr>
        <p:spPr>
          <a:xfrm flipH="1">
            <a:off x="4206875" y="2235200"/>
            <a:ext cx="4810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64" name="Picture 20" descr="Image result for thailand map icon"/>
          <p:cNvPicPr>
            <a:picLocks noChangeAspect="1" noChangeArrowheads="1"/>
          </p:cNvPicPr>
          <p:nvPr/>
        </p:nvPicPr>
        <p:blipFill>
          <a:blip r:embed="rId10">
            <a:grayscl/>
            <a:biLevel thresh="50000"/>
          </a:blip>
          <a:srcRect/>
          <a:stretch>
            <a:fillRect/>
          </a:stretch>
        </p:blipFill>
        <p:spPr bwMode="auto">
          <a:xfrm>
            <a:off x="5619750" y="2081213"/>
            <a:ext cx="1052513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5" name="TextBox 29"/>
          <p:cNvSpPr txBox="1">
            <a:spLocks noChangeArrowheads="1"/>
          </p:cNvSpPr>
          <p:nvPr/>
        </p:nvSpPr>
        <p:spPr bwMode="auto">
          <a:xfrm>
            <a:off x="5351463" y="4079875"/>
            <a:ext cx="15176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2000" b="1">
                <a:latin typeface="RSU" charset="-34"/>
                <a:cs typeface="RSU" charset="-34"/>
              </a:rPr>
              <a:t>Thailand 4.0</a:t>
            </a:r>
          </a:p>
        </p:txBody>
      </p:sp>
      <p:cxnSp>
        <p:nvCxnSpPr>
          <p:cNvPr id="31" name="Straight Connector 30">
            <a:extLst>
              <a:ext uri="{FF2B5EF4-FFF2-40B4-BE49-F238E27FC236}"/>
            </a:extLst>
          </p:cNvPr>
          <p:cNvCxnSpPr>
            <a:cxnSpLocks/>
            <a:stCxn id="18" idx="2"/>
            <a:endCxn id="0" idx="3"/>
          </p:cNvCxnSpPr>
          <p:nvPr/>
        </p:nvCxnSpPr>
        <p:spPr>
          <a:xfrm flipH="1" flipV="1">
            <a:off x="4241800" y="3148013"/>
            <a:ext cx="446088" cy="476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/>
            </a:extLst>
          </p:cNvPr>
          <p:cNvCxnSpPr>
            <a:cxnSpLocks/>
            <a:stCxn id="19" idx="2"/>
            <a:endCxn id="0" idx="3"/>
          </p:cNvCxnSpPr>
          <p:nvPr/>
        </p:nvCxnSpPr>
        <p:spPr>
          <a:xfrm flipH="1" flipV="1">
            <a:off x="4241800" y="4065588"/>
            <a:ext cx="4540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/>
            </a:extLst>
          </p:cNvPr>
          <p:cNvCxnSpPr>
            <a:cxnSpLocks/>
            <a:stCxn id="0" idx="1"/>
            <a:endCxn id="21" idx="6"/>
          </p:cNvCxnSpPr>
          <p:nvPr/>
        </p:nvCxnSpPr>
        <p:spPr>
          <a:xfrm flipH="1">
            <a:off x="7489825" y="2235200"/>
            <a:ext cx="5016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/>
            </a:extLst>
          </p:cNvPr>
          <p:cNvCxnSpPr>
            <a:cxnSpLocks/>
            <a:stCxn id="0" idx="1"/>
            <a:endCxn id="23" idx="6"/>
          </p:cNvCxnSpPr>
          <p:nvPr/>
        </p:nvCxnSpPr>
        <p:spPr>
          <a:xfrm flipH="1">
            <a:off x="7496175" y="4065588"/>
            <a:ext cx="5238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/>
            </a:extLst>
          </p:cNvPr>
          <p:cNvCxnSpPr>
            <a:cxnSpLocks/>
            <a:stCxn id="0" idx="1"/>
            <a:endCxn id="22" idx="6"/>
          </p:cNvCxnSpPr>
          <p:nvPr/>
        </p:nvCxnSpPr>
        <p:spPr>
          <a:xfrm flipH="1">
            <a:off x="7489825" y="3143250"/>
            <a:ext cx="476250" cy="95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71" name="TextBox 58"/>
          <p:cNvSpPr txBox="1">
            <a:spLocks noChangeArrowheads="1"/>
          </p:cNvSpPr>
          <p:nvPr/>
        </p:nvSpPr>
        <p:spPr bwMode="auto">
          <a:xfrm>
            <a:off x="1208088" y="2085975"/>
            <a:ext cx="25987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1600">
                <a:latin typeface="RSU" charset="-34"/>
                <a:cs typeface="RSU" charset="-34"/>
              </a:rPr>
              <a:t>ยุทธศาสตร์ด้านความมั่นคง</a:t>
            </a:r>
            <a:endParaRPr lang="en-US" altLang="en-US" sz="1600">
              <a:latin typeface="RSU" charset="-34"/>
              <a:cs typeface="RSU" charset="-34"/>
            </a:endParaRPr>
          </a:p>
        </p:txBody>
      </p:sp>
      <p:sp>
        <p:nvSpPr>
          <p:cNvPr id="6172" name="TextBox 67"/>
          <p:cNvSpPr txBox="1">
            <a:spLocks noChangeArrowheads="1"/>
          </p:cNvSpPr>
          <p:nvPr/>
        </p:nvSpPr>
        <p:spPr bwMode="auto">
          <a:xfrm>
            <a:off x="1285875" y="2862263"/>
            <a:ext cx="2600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1600">
                <a:latin typeface="RSU" charset="-34"/>
                <a:cs typeface="RSU" charset="-34"/>
              </a:rPr>
              <a:t>ยุทธศาสตร์ด้านการสร้าง ความสามารถในการแข่งขัน</a:t>
            </a:r>
            <a:endParaRPr lang="en-US" altLang="en-US" sz="1600">
              <a:latin typeface="RSU" charset="-34"/>
              <a:cs typeface="RSU" charset="-34"/>
            </a:endParaRPr>
          </a:p>
        </p:txBody>
      </p:sp>
      <p:sp>
        <p:nvSpPr>
          <p:cNvPr id="6173" name="TextBox 68"/>
          <p:cNvSpPr txBox="1">
            <a:spLocks noChangeArrowheads="1"/>
          </p:cNvSpPr>
          <p:nvPr/>
        </p:nvSpPr>
        <p:spPr bwMode="auto">
          <a:xfrm>
            <a:off x="744538" y="3802063"/>
            <a:ext cx="30813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1600">
                <a:latin typeface="RSU" charset="-34"/>
                <a:cs typeface="RSU" charset="-34"/>
              </a:rPr>
              <a:t>ยุทธศาสตร์การพัฒนาและเสริมสร้าง ศักยภาพทรัพยากรมนุษย์</a:t>
            </a:r>
            <a:endParaRPr lang="en-US" altLang="en-US" sz="1600">
              <a:latin typeface="RSU" charset="-34"/>
              <a:cs typeface="RSU" charset="-34"/>
            </a:endParaRPr>
          </a:p>
        </p:txBody>
      </p:sp>
      <p:sp>
        <p:nvSpPr>
          <p:cNvPr id="6174" name="TextBox 69"/>
          <p:cNvSpPr txBox="1">
            <a:spLocks noChangeArrowheads="1"/>
          </p:cNvSpPr>
          <p:nvPr/>
        </p:nvSpPr>
        <p:spPr bwMode="auto">
          <a:xfrm>
            <a:off x="8672513" y="3865563"/>
            <a:ext cx="2598737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1600">
                <a:latin typeface="RSU" charset="-34"/>
                <a:cs typeface="RSU" charset="-34"/>
              </a:rPr>
              <a:t>ยุทธศาสตร์การสร้างโอกาส และความเสมอภาคทางสังคม</a:t>
            </a:r>
            <a:endParaRPr lang="en-US" altLang="en-US" sz="1600">
              <a:latin typeface="RSU" charset="-34"/>
              <a:cs typeface="RSU" charset="-34"/>
            </a:endParaRPr>
          </a:p>
        </p:txBody>
      </p:sp>
      <p:sp>
        <p:nvSpPr>
          <p:cNvPr id="6175" name="TextBox 70"/>
          <p:cNvSpPr txBox="1">
            <a:spLocks noChangeArrowheads="1"/>
          </p:cNvSpPr>
          <p:nvPr/>
        </p:nvSpPr>
        <p:spPr bwMode="auto">
          <a:xfrm>
            <a:off x="8672513" y="2874963"/>
            <a:ext cx="307181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1600">
                <a:latin typeface="RSU" charset="-34"/>
                <a:cs typeface="RSU" charset="-34"/>
              </a:rPr>
              <a:t>ยุทธศาสตร์ด้านการสร้างการเติบโต บนคุณภาพชีวิตที่เป็นมิตรต่อสิ่งแวดล้อม </a:t>
            </a:r>
            <a:endParaRPr lang="en-US" altLang="en-US" sz="1600">
              <a:latin typeface="RSU" charset="-34"/>
              <a:cs typeface="RSU" charset="-34"/>
            </a:endParaRPr>
          </a:p>
        </p:txBody>
      </p:sp>
      <p:sp>
        <p:nvSpPr>
          <p:cNvPr id="6176" name="TextBox 71"/>
          <p:cNvSpPr txBox="1">
            <a:spLocks noChangeArrowheads="1"/>
          </p:cNvSpPr>
          <p:nvPr/>
        </p:nvSpPr>
        <p:spPr bwMode="auto">
          <a:xfrm>
            <a:off x="8532813" y="1957388"/>
            <a:ext cx="30718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1600">
                <a:latin typeface="RSU" charset="-34"/>
                <a:cs typeface="RSU" charset="-34"/>
              </a:rPr>
              <a:t>ยุทธศาสตร์ด้านการปรับสมดุล และพัฒนาระบบการบริหารจัดการภาครัฐ </a:t>
            </a:r>
            <a:endParaRPr lang="en-US" altLang="en-US" sz="1600">
              <a:latin typeface="RSU" charset="-34"/>
              <a:cs typeface="RSU" charset="-34"/>
            </a:endParaRPr>
          </a:p>
        </p:txBody>
      </p:sp>
      <p:sp>
        <p:nvSpPr>
          <p:cNvPr id="2" name="Slide Number Placeholder 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28A4C-2EEF-42B7-9681-AD9555AA7398}" type="slidenum">
              <a:rPr lang="en-US"/>
              <a:pPr/>
              <a:t>3</a:t>
            </a:fld>
            <a:endParaRPr lang="en-US"/>
          </a:p>
        </p:txBody>
      </p:sp>
      <p:pic>
        <p:nvPicPr>
          <p:cNvPr id="6178" name="Picture 34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704513" y="207963"/>
            <a:ext cx="1319212" cy="592137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1"/>
          <p:cNvGrpSpPr>
            <a:grpSpLocks/>
          </p:cNvGrpSpPr>
          <p:nvPr/>
        </p:nvGrpSpPr>
        <p:grpSpPr bwMode="auto">
          <a:xfrm>
            <a:off x="106363" y="1584325"/>
            <a:ext cx="5857875" cy="4762500"/>
            <a:chOff x="1496499" y="1496416"/>
            <a:chExt cx="8926047" cy="4763433"/>
          </a:xfrm>
        </p:grpSpPr>
        <p:pic>
          <p:nvPicPr>
            <p:cNvPr id="12" name="Picture 3"/>
            <p:cNvPicPr>
              <a:picLocks noChangeAspect="1"/>
            </p:cNvPicPr>
            <p:nvPr/>
          </p:nvPicPr>
          <p:blipFill rotWithShape="1">
            <a:blip r:embed="rId3"/>
            <a:srcRect l="14342" t="22279" r="23114" b="28304"/>
            <a:stretch/>
          </p:blipFill>
          <p:spPr bwMode="auto">
            <a:xfrm>
              <a:off x="1496499" y="1496416"/>
              <a:ext cx="8926047" cy="476343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Oval 13"/>
            <p:cNvSpPr/>
            <p:nvPr/>
          </p:nvSpPr>
          <p:spPr>
            <a:xfrm>
              <a:off x="8337383" y="3131861"/>
              <a:ext cx="546690" cy="819310"/>
            </a:xfrm>
            <a:prstGeom prst="ellipse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-79375" y="995363"/>
            <a:ext cx="6015038" cy="588962"/>
          </a:xfrm>
        </p:spPr>
        <p:txBody>
          <a:bodyPr/>
          <a:lstStyle/>
          <a:p>
            <a:pPr algn="ctr" eaLnBrk="1" hangingPunct="1"/>
            <a:r>
              <a:rPr lang="en-US" altLang="en-US" sz="1600" b="1" smtClean="0">
                <a:latin typeface="Tahoma" pitchFamily="34" charset="0"/>
                <a:cs typeface="Tahoma" pitchFamily="34" charset="0"/>
              </a:rPr>
              <a:t>Country Income Groups</a:t>
            </a:r>
            <a:r>
              <a:rPr lang="th-TH" altLang="en-US" sz="1600" b="1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altLang="en-US" sz="1600" b="1" smtClean="0">
                <a:latin typeface="Tahoma" pitchFamily="34" charset="0"/>
                <a:cs typeface="Tahoma" pitchFamily="34" charset="0"/>
              </a:rPr>
              <a:t>(World Bank Classification)</a:t>
            </a:r>
          </a:p>
        </p:txBody>
      </p:sp>
      <p:sp>
        <p:nvSpPr>
          <p:cNvPr id="7172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22D8C2-39D1-4B84-BA09-88FE56C6EC26}" type="slidenum">
              <a:rPr lang="en-US" altLang="en-US">
                <a:solidFill>
                  <a:srgbClr val="7030A0"/>
                </a:solidFill>
              </a:rPr>
              <a:pPr/>
              <a:t>4</a:t>
            </a:fld>
            <a:endParaRPr lang="en-US" altLang="en-US">
              <a:solidFill>
                <a:srgbClr val="7030A0"/>
              </a:solidFill>
            </a:endParaRPr>
          </a:p>
        </p:txBody>
      </p:sp>
      <p:sp>
        <p:nvSpPr>
          <p:cNvPr id="7173" name="TextBox 14"/>
          <p:cNvSpPr txBox="1">
            <a:spLocks noChangeArrowheads="1"/>
          </p:cNvSpPr>
          <p:nvPr/>
        </p:nvSpPr>
        <p:spPr bwMode="auto">
          <a:xfrm>
            <a:off x="307975" y="6416675"/>
            <a:ext cx="16779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h-TH" altLang="en-US" sz="2000" b="1">
                <a:latin typeface="TH Sarabun New" pitchFamily="34" charset="-34"/>
                <a:cs typeface="TH Sarabun New" pitchFamily="34" charset="-34"/>
              </a:rPr>
              <a:t>ที่มา</a:t>
            </a:r>
            <a:r>
              <a:rPr lang="en-US" altLang="en-US" sz="2000" b="1">
                <a:latin typeface="TH Sarabun New" pitchFamily="34" charset="-34"/>
                <a:cs typeface="TH Sarabun New" pitchFamily="34" charset="-34"/>
              </a:rPr>
              <a:t>: World Bank</a:t>
            </a:r>
          </a:p>
        </p:txBody>
      </p:sp>
      <p:sp>
        <p:nvSpPr>
          <p:cNvPr id="15" name="Rectangle 14">
            <a:extLst>
              <a:ext uri="{FF2B5EF4-FFF2-40B4-BE49-F238E27FC236}"/>
            </a:extLst>
          </p:cNvPr>
          <p:cNvSpPr/>
          <p:nvPr/>
        </p:nvSpPr>
        <p:spPr>
          <a:xfrm>
            <a:off x="0" y="79375"/>
            <a:ext cx="12192000" cy="84296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 </a:t>
            </a:r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THAILAND 4.0</a:t>
            </a:r>
            <a:endParaRPr lang="en-US"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175" name="Picture 1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04513" y="207963"/>
            <a:ext cx="1319212" cy="592137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8012" t="7671" r="19107" b="4400"/>
          <a:stretch/>
        </p:blipFill>
        <p:spPr>
          <a:xfrm>
            <a:off x="6230938" y="1584325"/>
            <a:ext cx="5759450" cy="4772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177" name="Title 1"/>
          <p:cNvSpPr txBox="1">
            <a:spLocks/>
          </p:cNvSpPr>
          <p:nvPr/>
        </p:nvSpPr>
        <p:spPr bwMode="auto">
          <a:xfrm>
            <a:off x="6116638" y="992188"/>
            <a:ext cx="6016625" cy="58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</a:pPr>
            <a:r>
              <a:rPr lang="th-TH" altLang="en-US" sz="1600" b="1">
                <a:latin typeface="Tahoma" pitchFamily="34" charset="0"/>
                <a:cs typeface="Tahoma" pitchFamily="34" charset="0"/>
              </a:rPr>
              <a:t>ปี </a:t>
            </a:r>
            <a:r>
              <a:rPr lang="en-US" altLang="en-US" sz="1600" b="1">
                <a:latin typeface="Tahoma" pitchFamily="34" charset="0"/>
                <a:cs typeface="Tahoma" pitchFamily="34" charset="0"/>
              </a:rPr>
              <a:t>2575 </a:t>
            </a:r>
            <a:r>
              <a:rPr lang="th-TH" altLang="en-US" sz="1600" b="1">
                <a:latin typeface="Tahoma" pitchFamily="34" charset="0"/>
                <a:cs typeface="Tahoma" pitchFamily="34" charset="0"/>
              </a:rPr>
              <a:t>ประทศไทยเข้าสู่ </a:t>
            </a:r>
            <a:r>
              <a:rPr lang="en-US" altLang="en-US" sz="1600" b="1">
                <a:latin typeface="Tahoma" pitchFamily="34" charset="0"/>
                <a:cs typeface="Tahoma" pitchFamily="34" charset="0"/>
              </a:rPr>
              <a:t>High Income Country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/>
          </p:cNvPicPr>
          <p:nvPr/>
        </p:nvPicPr>
        <p:blipFill>
          <a:blip r:embed="rId2"/>
          <a:srcRect t="39021" b="1817"/>
          <a:stretch>
            <a:fillRect/>
          </a:stretch>
        </p:blipFill>
        <p:spPr bwMode="auto">
          <a:xfrm>
            <a:off x="1592263" y="1208088"/>
            <a:ext cx="7223125" cy="552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9108690" y="4559826"/>
            <a:ext cx="1582677" cy="518604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>
            <a:spAutoFit/>
          </a:bodyPr>
          <a:lstStyle>
            <a:lvl1pPr>
              <a:defRPr sz="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385">
                <a:latin typeface="Tahoma" panose="020B0604030504040204" pitchFamily="34" charset="0"/>
                <a:cs typeface="Tahoma" panose="020B0604030504040204" pitchFamily="34" charset="0"/>
              </a:rPr>
              <a:t>US ₴ 21,191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385">
                <a:latin typeface="Tahoma" panose="020B0604030504040204" pitchFamily="34" charset="0"/>
                <a:cs typeface="Tahoma" panose="020B0604030504040204" pitchFamily="34" charset="0"/>
              </a:rPr>
              <a:t>per head per year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34723" y="5370323"/>
            <a:ext cx="1711431" cy="1158009"/>
          </a:xfrm>
          <a:prstGeom prst="rect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Baht 702,587.60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 head per year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85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Baht 58,549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 hear per month</a:t>
            </a:r>
          </a:p>
        </p:txBody>
      </p:sp>
      <p:sp>
        <p:nvSpPr>
          <p:cNvPr id="6" name="Down Arrow 5"/>
          <p:cNvSpPr/>
          <p:nvPr/>
        </p:nvSpPr>
        <p:spPr>
          <a:xfrm>
            <a:off x="9766300" y="5094288"/>
            <a:ext cx="27305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46"/>
          </a:p>
        </p:txBody>
      </p:sp>
      <p:pic>
        <p:nvPicPr>
          <p:cNvPr id="9226" name="Picture 2" descr="à¸à¸¥à¸à¸²à¸£à¸à¹à¸à¸«à¸²à¸£à¸¹à¸à¸ à¸²à¸à¸ªà¸³à¸«à¸£à¸±à¸ thai fla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48788" y="3597275"/>
            <a:ext cx="1101725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ular Callout 6"/>
          <p:cNvSpPr/>
          <p:nvPr/>
        </p:nvSpPr>
        <p:spPr>
          <a:xfrm>
            <a:off x="7377113" y="3852863"/>
            <a:ext cx="1438275" cy="1571625"/>
          </a:xfrm>
          <a:prstGeom prst="wedgeRectCallout">
            <a:avLst>
              <a:gd name="adj1" fmla="val 67787"/>
              <a:gd name="adj2" fmla="val -34276"/>
            </a:avLst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46"/>
          </a:p>
        </p:txBody>
      </p:sp>
      <p:sp>
        <p:nvSpPr>
          <p:cNvPr id="19468" name="Slide Number Placeholder 4"/>
          <p:cNvSpPr txBox="1">
            <a:spLocks/>
          </p:cNvSpPr>
          <p:nvPr/>
        </p:nvSpPr>
        <p:spPr bwMode="auto">
          <a:xfrm>
            <a:off x="10201275" y="6470650"/>
            <a:ext cx="46672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969">
                <a:solidFill>
                  <a:schemeClr val="bg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/>
            </a:extLst>
          </p:cNvPr>
          <p:cNvSpPr/>
          <p:nvPr/>
        </p:nvSpPr>
        <p:spPr>
          <a:xfrm>
            <a:off x="0" y="79375"/>
            <a:ext cx="12192000" cy="84296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 </a:t>
            </a:r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THAILAND 4.0</a:t>
            </a:r>
            <a:endParaRPr lang="en-US"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230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04513" y="207963"/>
            <a:ext cx="1319212" cy="592137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elated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>
            <a:off x="3175" y="3175"/>
            <a:ext cx="12190413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/>
            </a:extLst>
          </p:cNvPr>
          <p:cNvSpPr/>
          <p:nvPr/>
        </p:nvSpPr>
        <p:spPr>
          <a:xfrm>
            <a:off x="0" y="188913"/>
            <a:ext cx="12192000" cy="8413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Strategic of Ministry of Digital Economy and Society</a:t>
            </a:r>
          </a:p>
        </p:txBody>
      </p:sp>
      <p:pic>
        <p:nvPicPr>
          <p:cNvPr id="10245" name="Picture 2" descr="Related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97538" y="1809750"/>
            <a:ext cx="796925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xtBox 4"/>
          <p:cNvSpPr txBox="1">
            <a:spLocks noChangeArrowheads="1"/>
          </p:cNvSpPr>
          <p:nvPr/>
        </p:nvSpPr>
        <p:spPr bwMode="auto">
          <a:xfrm>
            <a:off x="5127625" y="1173163"/>
            <a:ext cx="1946275" cy="647700"/>
          </a:xfrm>
          <a:prstGeom prst="rect">
            <a:avLst/>
          </a:prstGeom>
          <a:solidFill>
            <a:srgbClr val="00206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3600" b="1">
                <a:latin typeface="RSU" charset="-34"/>
                <a:cs typeface="RSU" charset="-34"/>
              </a:rPr>
              <a:t>DE BIG 3</a:t>
            </a:r>
          </a:p>
        </p:txBody>
      </p:sp>
      <p:sp>
        <p:nvSpPr>
          <p:cNvPr id="10247" name="TextBox 6"/>
          <p:cNvSpPr txBox="1">
            <a:spLocks noChangeArrowheads="1"/>
          </p:cNvSpPr>
          <p:nvPr/>
        </p:nvSpPr>
        <p:spPr bwMode="auto">
          <a:xfrm>
            <a:off x="5095875" y="2481263"/>
            <a:ext cx="19446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2400" b="1">
                <a:latin typeface="RSU" charset="-34"/>
                <a:cs typeface="RSU" charset="-34"/>
              </a:rPr>
              <a:t>SOCIAL</a:t>
            </a:r>
          </a:p>
        </p:txBody>
      </p:sp>
      <p:sp>
        <p:nvSpPr>
          <p:cNvPr id="10248" name="TextBox 7"/>
          <p:cNvSpPr txBox="1">
            <a:spLocks noChangeArrowheads="1"/>
          </p:cNvSpPr>
          <p:nvPr/>
        </p:nvSpPr>
        <p:spPr bwMode="auto">
          <a:xfrm>
            <a:off x="1692275" y="2481263"/>
            <a:ext cx="19446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2400" b="1">
                <a:latin typeface="RSU" charset="-34"/>
                <a:cs typeface="RSU" charset="-34"/>
              </a:rPr>
              <a:t>ECONOMY</a:t>
            </a:r>
          </a:p>
        </p:txBody>
      </p:sp>
      <p:sp>
        <p:nvSpPr>
          <p:cNvPr id="10249" name="TextBox 9"/>
          <p:cNvSpPr txBox="1">
            <a:spLocks noChangeArrowheads="1"/>
          </p:cNvSpPr>
          <p:nvPr/>
        </p:nvSpPr>
        <p:spPr bwMode="auto">
          <a:xfrm>
            <a:off x="7921625" y="2481263"/>
            <a:ext cx="32670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2400" b="1">
                <a:latin typeface="RSU" charset="-34"/>
                <a:cs typeface="RSU" charset="-34"/>
              </a:rPr>
              <a:t>E-GOVERNMENT</a:t>
            </a:r>
          </a:p>
        </p:txBody>
      </p:sp>
      <p:pic>
        <p:nvPicPr>
          <p:cNvPr id="10250" name="Picture 4" descr="Image result for thai economy icon"/>
          <p:cNvPicPr>
            <a:picLocks noChangeAspect="1" noChangeArrowheads="1"/>
          </p:cNvPicPr>
          <p:nvPr/>
        </p:nvPicPr>
        <p:blipFill>
          <a:blip r:embed="rId5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2220913" y="180975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Picture 6" descr="Image result for government ico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221788" y="1809750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Picture 8" descr="Image result for agriculture icon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44538" y="4357688"/>
            <a:ext cx="735012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3" name="Picture 10" descr="Image result for industrial icon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63763" y="4283075"/>
            <a:ext cx="806450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4" name="Picture 12" descr="Image result for people development icon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19763" y="4379913"/>
            <a:ext cx="7096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5" name="Picture 2" descr="Related image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881438" y="4311650"/>
            <a:ext cx="8731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6" name="TextBox 18"/>
          <p:cNvSpPr txBox="1">
            <a:spLocks noChangeArrowheads="1"/>
          </p:cNvSpPr>
          <p:nvPr/>
        </p:nvSpPr>
        <p:spPr bwMode="auto">
          <a:xfrm>
            <a:off x="3344863" y="5087938"/>
            <a:ext cx="19462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1600" b="1">
                <a:latin typeface="Tahoma" pitchFamily="34" charset="0"/>
                <a:cs typeface="Tahoma" pitchFamily="34" charset="0"/>
              </a:rPr>
              <a:t>SOCIAL</a:t>
            </a:r>
          </a:p>
        </p:txBody>
      </p:sp>
      <p:sp>
        <p:nvSpPr>
          <p:cNvPr id="10257" name="TextBox 19"/>
          <p:cNvSpPr txBox="1">
            <a:spLocks noChangeArrowheads="1"/>
          </p:cNvSpPr>
          <p:nvPr/>
        </p:nvSpPr>
        <p:spPr bwMode="auto">
          <a:xfrm>
            <a:off x="-233363" y="5087938"/>
            <a:ext cx="24368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1600" b="1">
                <a:latin typeface="Tahoma" pitchFamily="34" charset="0"/>
                <a:cs typeface="Tahoma" pitchFamily="34" charset="0"/>
              </a:rPr>
              <a:t>AGRICULTURE</a:t>
            </a:r>
          </a:p>
        </p:txBody>
      </p:sp>
      <p:sp>
        <p:nvSpPr>
          <p:cNvPr id="10258" name="TextBox 20"/>
          <p:cNvSpPr txBox="1">
            <a:spLocks noChangeArrowheads="1"/>
          </p:cNvSpPr>
          <p:nvPr/>
        </p:nvSpPr>
        <p:spPr bwMode="auto">
          <a:xfrm>
            <a:off x="1360488" y="5087938"/>
            <a:ext cx="24368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1600" b="1">
                <a:latin typeface="Tahoma" pitchFamily="34" charset="0"/>
                <a:cs typeface="Tahoma" pitchFamily="34" charset="0"/>
              </a:rPr>
              <a:t>INDUSTRIAL</a:t>
            </a:r>
          </a:p>
        </p:txBody>
      </p:sp>
      <p:sp>
        <p:nvSpPr>
          <p:cNvPr id="10259" name="TextBox 21"/>
          <p:cNvSpPr txBox="1">
            <a:spLocks noChangeArrowheads="1"/>
          </p:cNvSpPr>
          <p:nvPr/>
        </p:nvSpPr>
        <p:spPr bwMode="auto">
          <a:xfrm>
            <a:off x="10021888" y="5087938"/>
            <a:ext cx="24368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1600" b="1">
                <a:latin typeface="Tahoma" pitchFamily="34" charset="0"/>
                <a:cs typeface="Tahoma" pitchFamily="34" charset="0"/>
              </a:rPr>
              <a:t>STRATEGIC</a:t>
            </a:r>
          </a:p>
        </p:txBody>
      </p:sp>
      <p:sp>
        <p:nvSpPr>
          <p:cNvPr id="10260" name="TextBox 22"/>
          <p:cNvSpPr txBox="1">
            <a:spLocks noChangeArrowheads="1"/>
          </p:cNvSpPr>
          <p:nvPr/>
        </p:nvSpPr>
        <p:spPr bwMode="auto">
          <a:xfrm>
            <a:off x="6551613" y="5087938"/>
            <a:ext cx="26003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1600" b="1">
                <a:latin typeface="Tahoma" pitchFamily="34" charset="0"/>
                <a:cs typeface="Tahoma" pitchFamily="34" charset="0"/>
              </a:rPr>
              <a:t>E-GOVERNMENT</a:t>
            </a:r>
          </a:p>
        </p:txBody>
      </p:sp>
      <p:sp>
        <p:nvSpPr>
          <p:cNvPr id="10261" name="TextBox 23"/>
          <p:cNvSpPr txBox="1">
            <a:spLocks noChangeArrowheads="1"/>
          </p:cNvSpPr>
          <p:nvPr/>
        </p:nvSpPr>
        <p:spPr bwMode="auto">
          <a:xfrm>
            <a:off x="4881563" y="5087938"/>
            <a:ext cx="24368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1600" b="1">
                <a:latin typeface="Tahoma" pitchFamily="34" charset="0"/>
                <a:cs typeface="Tahoma" pitchFamily="34" charset="0"/>
              </a:rPr>
              <a:t>PEOPLE</a:t>
            </a:r>
          </a:p>
        </p:txBody>
      </p:sp>
      <p:cxnSp>
        <p:nvCxnSpPr>
          <p:cNvPr id="11" name="Straight Connector 10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1049338" y="3744913"/>
            <a:ext cx="10288587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/>
            </a:extLst>
          </p:cNvPr>
          <p:cNvSpPr/>
          <p:nvPr/>
        </p:nvSpPr>
        <p:spPr>
          <a:xfrm>
            <a:off x="960438" y="4041775"/>
            <a:ext cx="225425" cy="23336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Oval 28">
            <a:extLst>
              <a:ext uri="{FF2B5EF4-FFF2-40B4-BE49-F238E27FC236}"/>
            </a:extLst>
          </p:cNvPr>
          <p:cNvSpPr/>
          <p:nvPr/>
        </p:nvSpPr>
        <p:spPr>
          <a:xfrm>
            <a:off x="2457450" y="4040188"/>
            <a:ext cx="223838" cy="23177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Oval 29">
            <a:extLst>
              <a:ext uri="{FF2B5EF4-FFF2-40B4-BE49-F238E27FC236}"/>
            </a:extLst>
          </p:cNvPr>
          <p:cNvSpPr/>
          <p:nvPr/>
        </p:nvSpPr>
        <p:spPr>
          <a:xfrm>
            <a:off x="4205288" y="4041775"/>
            <a:ext cx="225425" cy="23336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Oval 30">
            <a:extLst>
              <a:ext uri="{FF2B5EF4-FFF2-40B4-BE49-F238E27FC236}"/>
            </a:extLst>
          </p:cNvPr>
          <p:cNvSpPr/>
          <p:nvPr/>
        </p:nvSpPr>
        <p:spPr>
          <a:xfrm>
            <a:off x="5951538" y="4048125"/>
            <a:ext cx="223837" cy="23336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Oval 31">
            <a:extLst>
              <a:ext uri="{FF2B5EF4-FFF2-40B4-BE49-F238E27FC236}"/>
            </a:extLst>
          </p:cNvPr>
          <p:cNvSpPr/>
          <p:nvPr/>
        </p:nvSpPr>
        <p:spPr>
          <a:xfrm>
            <a:off x="7704138" y="4040188"/>
            <a:ext cx="223837" cy="23336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3" name="Oval 32">
            <a:extLst>
              <a:ext uri="{FF2B5EF4-FFF2-40B4-BE49-F238E27FC236}"/>
            </a:extLst>
          </p:cNvPr>
          <p:cNvSpPr/>
          <p:nvPr/>
        </p:nvSpPr>
        <p:spPr>
          <a:xfrm>
            <a:off x="11202988" y="4040188"/>
            <a:ext cx="225425" cy="23177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69" name="TextBox 34"/>
          <p:cNvSpPr txBox="1">
            <a:spLocks noChangeArrowheads="1"/>
          </p:cNvSpPr>
          <p:nvPr/>
        </p:nvSpPr>
        <p:spPr bwMode="auto">
          <a:xfrm>
            <a:off x="4354513" y="6148388"/>
            <a:ext cx="3492500" cy="646112"/>
          </a:xfrm>
          <a:prstGeom prst="rect">
            <a:avLst/>
          </a:prstGeom>
          <a:solidFill>
            <a:srgbClr val="00206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3600" b="1">
                <a:latin typeface="RSU" charset="-34"/>
                <a:cs typeface="RSU" charset="-34"/>
              </a:rPr>
              <a:t>CORE INDUSTRIES</a:t>
            </a:r>
          </a:p>
        </p:txBody>
      </p:sp>
      <p:sp>
        <p:nvSpPr>
          <p:cNvPr id="36" name="Oval 35">
            <a:extLst>
              <a:ext uri="{FF2B5EF4-FFF2-40B4-BE49-F238E27FC236}"/>
            </a:extLst>
          </p:cNvPr>
          <p:cNvSpPr/>
          <p:nvPr/>
        </p:nvSpPr>
        <p:spPr>
          <a:xfrm>
            <a:off x="2466975" y="3270250"/>
            <a:ext cx="223838" cy="23336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7" name="Oval 36">
            <a:extLst>
              <a:ext uri="{FF2B5EF4-FFF2-40B4-BE49-F238E27FC236}"/>
            </a:extLst>
          </p:cNvPr>
          <p:cNvSpPr/>
          <p:nvPr/>
        </p:nvSpPr>
        <p:spPr>
          <a:xfrm>
            <a:off x="5957888" y="3270250"/>
            <a:ext cx="223837" cy="23336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Oval 37">
            <a:extLst>
              <a:ext uri="{FF2B5EF4-FFF2-40B4-BE49-F238E27FC236}"/>
            </a:extLst>
          </p:cNvPr>
          <p:cNvSpPr/>
          <p:nvPr/>
        </p:nvSpPr>
        <p:spPr>
          <a:xfrm>
            <a:off x="9447213" y="3270250"/>
            <a:ext cx="223837" cy="23336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5" name="Straight Connector 24">
            <a:extLst>
              <a:ext uri="{FF2B5EF4-FFF2-40B4-BE49-F238E27FC236}"/>
            </a:extLst>
          </p:cNvPr>
          <p:cNvCxnSpPr>
            <a:cxnSpLocks/>
            <a:stCxn id="12" idx="0"/>
          </p:cNvCxnSpPr>
          <p:nvPr/>
        </p:nvCxnSpPr>
        <p:spPr>
          <a:xfrm flipV="1">
            <a:off x="1073150" y="3727450"/>
            <a:ext cx="0" cy="314325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V="1">
            <a:off x="2570163" y="3754438"/>
            <a:ext cx="0" cy="314325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V="1">
            <a:off x="4318000" y="3751263"/>
            <a:ext cx="0" cy="314325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V="1">
            <a:off x="6067425" y="3751263"/>
            <a:ext cx="0" cy="314325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V="1">
            <a:off x="7816850" y="3767138"/>
            <a:ext cx="0" cy="314325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V="1">
            <a:off x="11315700" y="3744913"/>
            <a:ext cx="0" cy="31591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V="1">
            <a:off x="2579688" y="3452813"/>
            <a:ext cx="0" cy="314325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V="1">
            <a:off x="6069013" y="3455988"/>
            <a:ext cx="0" cy="314325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V="1">
            <a:off x="9569450" y="3452813"/>
            <a:ext cx="0" cy="314325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82" name="Picture 2" descr="Image result for it system icon"/>
          <p:cNvPicPr>
            <a:picLocks noChangeAspect="1" noChangeArrowheads="1"/>
          </p:cNvPicPr>
          <p:nvPr/>
        </p:nvPicPr>
        <p:blipFill>
          <a:blip r:embed="rId11"/>
          <a:srcRect l="3917" t="36382" r="71608" b="36180"/>
          <a:stretch>
            <a:fillRect/>
          </a:stretch>
        </p:blipFill>
        <p:spPr bwMode="auto">
          <a:xfrm>
            <a:off x="9232900" y="4406900"/>
            <a:ext cx="665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3" name="Picture 4" descr="Image result for e-government icon"/>
          <p:cNvPicPr>
            <a:picLocks noChangeAspect="1" noChangeArrowheads="1"/>
          </p:cNvPicPr>
          <p:nvPr/>
        </p:nvPicPr>
        <p:blipFill>
          <a:blip r:embed="rId12">
            <a:grayscl/>
            <a:biLevel thresh="50000"/>
          </a:blip>
          <a:srcRect/>
          <a:stretch>
            <a:fillRect/>
          </a:stretch>
        </p:blipFill>
        <p:spPr bwMode="auto">
          <a:xfrm>
            <a:off x="7446963" y="4335463"/>
            <a:ext cx="741362" cy="74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4" name="TextBox 45"/>
          <p:cNvSpPr txBox="1">
            <a:spLocks noChangeArrowheads="1"/>
          </p:cNvSpPr>
          <p:nvPr/>
        </p:nvSpPr>
        <p:spPr bwMode="auto">
          <a:xfrm>
            <a:off x="8286750" y="5087938"/>
            <a:ext cx="26003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1600" b="1">
                <a:latin typeface="Tahoma" pitchFamily="34" charset="0"/>
                <a:cs typeface="Tahoma" pitchFamily="34" charset="0"/>
              </a:rPr>
              <a:t>CYBER</a:t>
            </a:r>
          </a:p>
          <a:p>
            <a:pPr algn="ctr" eaLnBrk="1" hangingPunct="1"/>
            <a:r>
              <a:rPr lang="en-US" altLang="en-US" sz="1600" b="1">
                <a:latin typeface="Tahoma" pitchFamily="34" charset="0"/>
                <a:cs typeface="Tahoma" pitchFamily="34" charset="0"/>
              </a:rPr>
              <a:t>SECURITY</a:t>
            </a:r>
          </a:p>
        </p:txBody>
      </p:sp>
      <p:sp>
        <p:nvSpPr>
          <p:cNvPr id="56" name="Oval 55">
            <a:extLst>
              <a:ext uri="{FF2B5EF4-FFF2-40B4-BE49-F238E27FC236}"/>
            </a:extLst>
          </p:cNvPr>
          <p:cNvSpPr/>
          <p:nvPr/>
        </p:nvSpPr>
        <p:spPr>
          <a:xfrm>
            <a:off x="9453563" y="4040188"/>
            <a:ext cx="223837" cy="23336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7" name="Straight Connector 56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V="1">
            <a:off x="9566275" y="3768725"/>
            <a:ext cx="0" cy="314325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87" name="TextBox 57"/>
          <p:cNvSpPr txBox="1">
            <a:spLocks noChangeArrowheads="1"/>
          </p:cNvSpPr>
          <p:nvPr/>
        </p:nvSpPr>
        <p:spPr bwMode="auto">
          <a:xfrm>
            <a:off x="5092700" y="2819400"/>
            <a:ext cx="1944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2400" b="1">
                <a:solidFill>
                  <a:srgbClr val="7030A0"/>
                </a:solidFill>
                <a:latin typeface="RSU" charset="-34"/>
                <a:cs typeface="RSU" charset="-34"/>
              </a:rPr>
              <a:t>ด้านสังคม</a:t>
            </a:r>
            <a:endParaRPr lang="en-US" altLang="en-US" sz="2400" b="1">
              <a:solidFill>
                <a:srgbClr val="7030A0"/>
              </a:solidFill>
              <a:latin typeface="RSU" charset="-34"/>
              <a:cs typeface="RSU" charset="-34"/>
            </a:endParaRPr>
          </a:p>
        </p:txBody>
      </p:sp>
      <p:sp>
        <p:nvSpPr>
          <p:cNvPr id="10288" name="TextBox 58"/>
          <p:cNvSpPr txBox="1">
            <a:spLocks noChangeArrowheads="1"/>
          </p:cNvSpPr>
          <p:nvPr/>
        </p:nvSpPr>
        <p:spPr bwMode="auto">
          <a:xfrm>
            <a:off x="1689100" y="2819400"/>
            <a:ext cx="19462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2400" b="1">
                <a:solidFill>
                  <a:srgbClr val="7030A0"/>
                </a:solidFill>
                <a:latin typeface="RSU" charset="-34"/>
                <a:cs typeface="RSU" charset="-34"/>
              </a:rPr>
              <a:t>ด้านเศรษฐกิจ</a:t>
            </a:r>
            <a:endParaRPr lang="en-US" altLang="en-US" sz="2400" b="1">
              <a:solidFill>
                <a:srgbClr val="7030A0"/>
              </a:solidFill>
              <a:latin typeface="RSU" charset="-34"/>
              <a:cs typeface="RSU" charset="-34"/>
            </a:endParaRPr>
          </a:p>
        </p:txBody>
      </p:sp>
      <p:sp>
        <p:nvSpPr>
          <p:cNvPr id="10289" name="TextBox 59"/>
          <p:cNvSpPr txBox="1">
            <a:spLocks noChangeArrowheads="1"/>
          </p:cNvSpPr>
          <p:nvPr/>
        </p:nvSpPr>
        <p:spPr bwMode="auto">
          <a:xfrm>
            <a:off x="7916863" y="2819400"/>
            <a:ext cx="3340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2400" b="1">
                <a:solidFill>
                  <a:srgbClr val="7030A0"/>
                </a:solidFill>
                <a:latin typeface="RSU" charset="-34"/>
                <a:cs typeface="RSU" charset="-34"/>
              </a:rPr>
              <a:t>ด้านรัฐบาลดิจิทัล</a:t>
            </a:r>
            <a:endParaRPr lang="en-US" altLang="en-US" sz="2400" b="1">
              <a:solidFill>
                <a:srgbClr val="7030A0"/>
              </a:solidFill>
              <a:latin typeface="RSU" charset="-34"/>
              <a:cs typeface="RSU" charset="-34"/>
            </a:endParaRPr>
          </a:p>
        </p:txBody>
      </p:sp>
      <p:sp>
        <p:nvSpPr>
          <p:cNvPr id="10290" name="TextBox 60"/>
          <p:cNvSpPr txBox="1">
            <a:spLocks noChangeArrowheads="1"/>
          </p:cNvSpPr>
          <p:nvPr/>
        </p:nvSpPr>
        <p:spPr bwMode="auto">
          <a:xfrm>
            <a:off x="0" y="5543550"/>
            <a:ext cx="1944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1600" b="1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เกษตรกรรม</a:t>
            </a:r>
            <a:endParaRPr lang="en-US" altLang="en-US" sz="1600" b="1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91" name="TextBox 61"/>
          <p:cNvSpPr txBox="1">
            <a:spLocks noChangeArrowheads="1"/>
          </p:cNvSpPr>
          <p:nvPr/>
        </p:nvSpPr>
        <p:spPr bwMode="auto">
          <a:xfrm>
            <a:off x="1593850" y="5543550"/>
            <a:ext cx="19462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1600" b="1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อุตสาหกรรม</a:t>
            </a:r>
            <a:endParaRPr lang="en-US" altLang="en-US" sz="1600" b="1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 algn="ctr" eaLnBrk="1" hangingPunct="1"/>
            <a:r>
              <a:rPr lang="en-US" altLang="en-US" sz="160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(Smart City)</a:t>
            </a:r>
          </a:p>
        </p:txBody>
      </p:sp>
      <p:sp>
        <p:nvSpPr>
          <p:cNvPr id="10292" name="TextBox 62"/>
          <p:cNvSpPr txBox="1">
            <a:spLocks noChangeArrowheads="1"/>
          </p:cNvSpPr>
          <p:nvPr/>
        </p:nvSpPr>
        <p:spPr bwMode="auto">
          <a:xfrm>
            <a:off x="3344863" y="5543550"/>
            <a:ext cx="25352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1600" b="1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สังคม</a:t>
            </a:r>
            <a:endParaRPr lang="en-US" altLang="en-US" sz="160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 algn="ctr" eaLnBrk="1" hangingPunct="1"/>
            <a:r>
              <a:rPr lang="en-US" altLang="en-US" sz="160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(Health &amp; Education)</a:t>
            </a:r>
            <a:endParaRPr lang="th-TH" altLang="en-US" sz="160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93" name="TextBox 63"/>
          <p:cNvSpPr txBox="1">
            <a:spLocks noChangeArrowheads="1"/>
          </p:cNvSpPr>
          <p:nvPr/>
        </p:nvSpPr>
        <p:spPr bwMode="auto">
          <a:xfrm>
            <a:off x="5102225" y="5543550"/>
            <a:ext cx="1944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1600" b="1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คนดิจิทัล</a:t>
            </a:r>
            <a:endParaRPr lang="en-US" altLang="en-US" sz="1600" b="1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94" name="TextBox 64"/>
          <p:cNvSpPr txBox="1">
            <a:spLocks noChangeArrowheads="1"/>
          </p:cNvSpPr>
          <p:nvPr/>
        </p:nvSpPr>
        <p:spPr bwMode="auto">
          <a:xfrm>
            <a:off x="6164263" y="5543550"/>
            <a:ext cx="3340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1600" b="1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รัฐบาลดิจิทัล</a:t>
            </a:r>
            <a:endParaRPr lang="en-US" altLang="en-US" sz="1600" b="1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95" name="TextBox 65"/>
          <p:cNvSpPr txBox="1">
            <a:spLocks noChangeArrowheads="1"/>
          </p:cNvSpPr>
          <p:nvPr/>
        </p:nvSpPr>
        <p:spPr bwMode="auto">
          <a:xfrm>
            <a:off x="8713788" y="5543550"/>
            <a:ext cx="17319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1600" b="1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ความปลอดภัยในโลกดิจิทัล</a:t>
            </a:r>
            <a:endParaRPr lang="en-US" altLang="en-US" sz="1600" b="1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96" name="TextBox 66"/>
          <p:cNvSpPr txBox="1">
            <a:spLocks noChangeArrowheads="1"/>
          </p:cNvSpPr>
          <p:nvPr/>
        </p:nvSpPr>
        <p:spPr bwMode="auto">
          <a:xfrm>
            <a:off x="10626725" y="5543550"/>
            <a:ext cx="1457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1600" b="1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กลยุทธ์เพื่อดิจิทัล</a:t>
            </a:r>
            <a:endParaRPr lang="en-US" altLang="en-US" sz="1600" b="1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97" name="AutoShape 2" descr="Related image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0298" name="Picture 4" descr="Related imag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968038" y="4421188"/>
            <a:ext cx="604837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9" name="Picture 68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0704513" y="317500"/>
            <a:ext cx="1319212" cy="59055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/>
            </a:extLst>
          </p:cNvPr>
          <p:cNvSpPr/>
          <p:nvPr/>
        </p:nvSpPr>
        <p:spPr>
          <a:xfrm>
            <a:off x="0" y="185738"/>
            <a:ext cx="12192000" cy="84296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สอดคล้องยุทธศาสตร์แผนพัฒนาดิจิทัลเพื่อเศรษฐกิจและสังคม</a:t>
            </a:r>
            <a:endParaRPr lang="en-US" sz="2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2291" name="Chart 7"/>
          <p:cNvGraphicFramePr>
            <a:graphicFrameLocks/>
          </p:cNvGraphicFramePr>
          <p:nvPr/>
        </p:nvGraphicFramePr>
        <p:xfrm>
          <a:off x="4025900" y="1892300"/>
          <a:ext cx="3884613" cy="3622675"/>
        </p:xfrm>
        <a:graphic>
          <a:graphicData uri="http://schemas.openxmlformats.org/presentationml/2006/ole">
            <p:oleObj spid="_x0000_s12291" name="Chart" r:id="rId4" imgW="3889585" imgH="3627434" progId="Excel.Chart.8">
              <p:embed/>
            </p:oleObj>
          </a:graphicData>
        </a:graphic>
      </p:graphicFrame>
      <p:sp>
        <p:nvSpPr>
          <p:cNvPr id="12292" name="Rectangle 23"/>
          <p:cNvSpPr>
            <a:spLocks/>
          </p:cNvSpPr>
          <p:nvPr/>
        </p:nvSpPr>
        <p:spPr bwMode="auto">
          <a:xfrm>
            <a:off x="8486775" y="3471863"/>
            <a:ext cx="2493963" cy="3127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1" hangingPunct="1">
              <a:lnSpc>
                <a:spcPct val="90000"/>
              </a:lnSpc>
            </a:pPr>
            <a:r>
              <a:rPr lang="th-TH" altLang="en-US" b="1">
                <a:latin typeface="Tahoma" pitchFamily="34" charset="0"/>
                <a:cs typeface="Tahoma" pitchFamily="34" charset="0"/>
                <a:sym typeface="Lato Light"/>
              </a:rPr>
              <a:t>พัฒนากำลังคนดิจิทัล</a:t>
            </a:r>
            <a:endParaRPr lang="en-US" altLang="en-US" b="1">
              <a:latin typeface="Tahoma" pitchFamily="34" charset="0"/>
              <a:cs typeface="Tahoma" pitchFamily="34" charset="0"/>
              <a:sym typeface="Bebas Neue"/>
            </a:endParaRPr>
          </a:p>
        </p:txBody>
      </p:sp>
      <p:sp>
        <p:nvSpPr>
          <p:cNvPr id="10" name="Rectangle 24">
            <a:extLst>
              <a:ext uri="{FF2B5EF4-FFF2-40B4-BE49-F238E27FC236}"/>
            </a:extLst>
          </p:cNvPr>
          <p:cNvSpPr>
            <a:spLocks/>
          </p:cNvSpPr>
          <p:nvPr/>
        </p:nvSpPr>
        <p:spPr bwMode="auto">
          <a:xfrm>
            <a:off x="8801100" y="3863975"/>
            <a:ext cx="2441575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eaLnBrk="1" fontAlgn="auto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H Sarabun New" panose="020B0500040200020003" pitchFamily="34" charset="-34"/>
                <a:ea typeface="DB Ozone X" charset="0"/>
                <a:cs typeface="TH Sarabun New" panose="020B0500040200020003" pitchFamily="34" charset="-34"/>
                <a:sym typeface="Lato Light" charset="0"/>
              </a:rPr>
              <a:t>Digital Manpower</a:t>
            </a:r>
          </a:p>
          <a:p>
            <a:pPr eaLnBrk="1" fontAlgn="auto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H Sarabun New" panose="020B0500040200020003" pitchFamily="34" charset="-34"/>
                <a:ea typeface="DB Ozone X" charset="0"/>
                <a:cs typeface="TH Sarabun New" panose="020B0500040200020003" pitchFamily="34" charset="-34"/>
                <a:sym typeface="Lato Light" charset="0"/>
              </a:rPr>
              <a:t>Digital Literacy</a:t>
            </a:r>
          </a:p>
        </p:txBody>
      </p:sp>
      <p:sp>
        <p:nvSpPr>
          <p:cNvPr id="12294" name="Rectangle 23"/>
          <p:cNvSpPr>
            <a:spLocks/>
          </p:cNvSpPr>
          <p:nvPr/>
        </p:nvSpPr>
        <p:spPr bwMode="auto">
          <a:xfrm>
            <a:off x="8239125" y="4943475"/>
            <a:ext cx="3452813" cy="163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1" hangingPunct="1">
              <a:lnSpc>
                <a:spcPct val="90000"/>
              </a:lnSpc>
            </a:pPr>
            <a:r>
              <a:rPr lang="th-TH" altLang="en-US" b="1">
                <a:latin typeface="Tahoma" pitchFamily="34" charset="0"/>
                <a:cs typeface="Tahoma" pitchFamily="34" charset="0"/>
                <a:sym typeface="Bebas Neue"/>
              </a:rPr>
              <a:t>พัฒนารัฐบาลดิจิทัล</a:t>
            </a:r>
            <a:endParaRPr lang="en-US" altLang="en-US" b="1">
              <a:latin typeface="Tahoma" pitchFamily="34" charset="0"/>
              <a:cs typeface="Tahoma" pitchFamily="34" charset="0"/>
              <a:sym typeface="Bebas Neue"/>
            </a:endParaRPr>
          </a:p>
        </p:txBody>
      </p:sp>
      <p:sp>
        <p:nvSpPr>
          <p:cNvPr id="12" name="Rectangle 24">
            <a:extLst>
              <a:ext uri="{FF2B5EF4-FFF2-40B4-BE49-F238E27FC236}"/>
            </a:extLst>
          </p:cNvPr>
          <p:cNvSpPr>
            <a:spLocks/>
          </p:cNvSpPr>
          <p:nvPr/>
        </p:nvSpPr>
        <p:spPr bwMode="auto">
          <a:xfrm>
            <a:off x="8415338" y="5308600"/>
            <a:ext cx="273685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eaLnBrk="1" fontAlgn="auto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H Sarabun New" panose="020B0500040200020003" pitchFamily="34" charset="-34"/>
                <a:ea typeface="DB Ozone X" charset="0"/>
                <a:cs typeface="TH Sarabun New" panose="020B0500040200020003" pitchFamily="34" charset="-34"/>
                <a:sym typeface="Lato Light" charset="0"/>
              </a:rPr>
              <a:t>Government Transform for Government Service/Management </a:t>
            </a:r>
          </a:p>
        </p:txBody>
      </p:sp>
      <p:sp>
        <p:nvSpPr>
          <p:cNvPr id="12296" name="Rectangle 23"/>
          <p:cNvSpPr>
            <a:spLocks/>
          </p:cNvSpPr>
          <p:nvPr/>
        </p:nvSpPr>
        <p:spPr bwMode="auto">
          <a:xfrm>
            <a:off x="1022350" y="1766888"/>
            <a:ext cx="2819400" cy="261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1" hangingPunct="1">
              <a:lnSpc>
                <a:spcPct val="90000"/>
              </a:lnSpc>
            </a:pPr>
            <a:r>
              <a:rPr lang="th-TH" altLang="en-US" b="1">
                <a:latin typeface="Tahoma" pitchFamily="34" charset="0"/>
                <a:cs typeface="Tahoma" pitchFamily="34" charset="0"/>
                <a:sym typeface="Lato Light"/>
              </a:rPr>
              <a:t>พัฒนาโครงสร้างพื้นฐาน</a:t>
            </a:r>
            <a:endParaRPr lang="en-US" altLang="en-US" b="1">
              <a:latin typeface="Tahoma" pitchFamily="34" charset="0"/>
              <a:cs typeface="Tahoma" pitchFamily="34" charset="0"/>
              <a:sym typeface="Bebas Neue"/>
            </a:endParaRPr>
          </a:p>
        </p:txBody>
      </p:sp>
      <p:sp>
        <p:nvSpPr>
          <p:cNvPr id="14" name="Rectangle 24">
            <a:extLst>
              <a:ext uri="{FF2B5EF4-FFF2-40B4-BE49-F238E27FC236}"/>
            </a:extLst>
          </p:cNvPr>
          <p:cNvSpPr>
            <a:spLocks/>
          </p:cNvSpPr>
          <p:nvPr/>
        </p:nvSpPr>
        <p:spPr bwMode="auto">
          <a:xfrm>
            <a:off x="1806575" y="2070100"/>
            <a:ext cx="2549525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eaLnBrk="1" fontAlgn="auto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H Sarabun New" panose="020B0500040200020003" pitchFamily="34" charset="-34"/>
                <a:ea typeface="DB Ozone X" charset="0"/>
                <a:cs typeface="TH Sarabun New" panose="020B0500040200020003" pitchFamily="34" charset="-34"/>
                <a:sym typeface="Lato Light" charset="0"/>
              </a:rPr>
              <a:t>Digital Infrastructure</a:t>
            </a:r>
          </a:p>
          <a:p>
            <a:pPr eaLnBrk="1" fontAlgn="auto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H Sarabun New" panose="020B0500040200020003" pitchFamily="34" charset="-34"/>
                <a:ea typeface="DB Ozone X" charset="0"/>
                <a:cs typeface="TH Sarabun New" panose="020B0500040200020003" pitchFamily="34" charset="-34"/>
                <a:sym typeface="Lato Light" charset="0"/>
              </a:rPr>
              <a:t>Smart Cities</a:t>
            </a:r>
          </a:p>
        </p:txBody>
      </p:sp>
      <p:sp>
        <p:nvSpPr>
          <p:cNvPr id="12298" name="Rectangle 23"/>
          <p:cNvSpPr>
            <a:spLocks/>
          </p:cNvSpPr>
          <p:nvPr/>
        </p:nvSpPr>
        <p:spPr bwMode="auto">
          <a:xfrm>
            <a:off x="595313" y="3168650"/>
            <a:ext cx="3138487" cy="29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1" hangingPunct="1">
              <a:lnSpc>
                <a:spcPct val="125000"/>
              </a:lnSpc>
            </a:pPr>
            <a:r>
              <a:rPr lang="th-TH" altLang="en-US" b="1">
                <a:latin typeface="Tahoma" pitchFamily="34" charset="0"/>
                <a:cs typeface="Tahoma" pitchFamily="34" charset="0"/>
                <a:sym typeface="Lato Light"/>
              </a:rPr>
              <a:t>ขับเคลื่อนเศรษฐกิจด้วยเทคโนโลยีดิจิทัล</a:t>
            </a:r>
            <a:endParaRPr lang="en-US" altLang="en-US" b="1">
              <a:latin typeface="Tahoma" pitchFamily="34" charset="0"/>
              <a:cs typeface="Tahoma" pitchFamily="34" charset="0"/>
              <a:sym typeface="Lato Light"/>
            </a:endParaRPr>
          </a:p>
        </p:txBody>
      </p:sp>
      <p:sp>
        <p:nvSpPr>
          <p:cNvPr id="16" name="Rectangle 24">
            <a:extLst>
              <a:ext uri="{FF2B5EF4-FFF2-40B4-BE49-F238E27FC236}"/>
            </a:extLst>
          </p:cNvPr>
          <p:cNvSpPr>
            <a:spLocks/>
          </p:cNvSpPr>
          <p:nvPr/>
        </p:nvSpPr>
        <p:spPr bwMode="auto">
          <a:xfrm>
            <a:off x="744538" y="3711575"/>
            <a:ext cx="297497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eaLnBrk="1" fontAlgn="auto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H Sarabun New" panose="020B0500040200020003" pitchFamily="34" charset="-34"/>
                <a:ea typeface="DB Ozone X" charset="0"/>
                <a:cs typeface="TH Sarabun New" panose="020B0500040200020003" pitchFamily="34" charset="-34"/>
                <a:sym typeface="Lato Light" charset="0"/>
              </a:rPr>
              <a:t>Digital SMEs/Digital Manufacturing/Digital Agriculture/Digital Service/Digital Technology and Content Industries</a:t>
            </a:r>
          </a:p>
        </p:txBody>
      </p:sp>
      <p:sp>
        <p:nvSpPr>
          <p:cNvPr id="12300" name="Rectangle 23"/>
          <p:cNvSpPr>
            <a:spLocks/>
          </p:cNvSpPr>
          <p:nvPr/>
        </p:nvSpPr>
        <p:spPr bwMode="auto">
          <a:xfrm>
            <a:off x="1709738" y="5003800"/>
            <a:ext cx="2516187" cy="260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1" hangingPunct="1">
              <a:lnSpc>
                <a:spcPct val="90000"/>
              </a:lnSpc>
            </a:pPr>
            <a:r>
              <a:rPr lang="th-TH" altLang="en-US" b="1">
                <a:latin typeface="Tahoma" pitchFamily="34" charset="0"/>
                <a:cs typeface="Tahoma" pitchFamily="34" charset="0"/>
                <a:sym typeface="Lato Light"/>
              </a:rPr>
              <a:t>สร้างสังคมคุณภาพ</a:t>
            </a:r>
            <a:endParaRPr lang="en-US" altLang="en-US" b="1">
              <a:latin typeface="Tahoma" pitchFamily="34" charset="0"/>
              <a:cs typeface="Tahoma" pitchFamily="34" charset="0"/>
              <a:sym typeface="Bebas Neue"/>
            </a:endParaRPr>
          </a:p>
        </p:txBody>
      </p:sp>
      <p:sp>
        <p:nvSpPr>
          <p:cNvPr id="18" name="Rectangle 24">
            <a:extLst>
              <a:ext uri="{FF2B5EF4-FFF2-40B4-BE49-F238E27FC236}"/>
            </a:extLst>
          </p:cNvPr>
          <p:cNvSpPr>
            <a:spLocks/>
          </p:cNvSpPr>
          <p:nvPr/>
        </p:nvSpPr>
        <p:spPr bwMode="auto">
          <a:xfrm>
            <a:off x="2457450" y="5399088"/>
            <a:ext cx="237331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eaLnBrk="1" fontAlgn="auto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H Sarabun New" panose="020B0500040200020003" pitchFamily="34" charset="-34"/>
                <a:ea typeface="DB Ozone X" charset="0"/>
                <a:cs typeface="TH Sarabun New" panose="020B0500040200020003" pitchFamily="34" charset="-34"/>
                <a:sym typeface="Lato Light" charset="0"/>
              </a:rPr>
              <a:t>Digital Community</a:t>
            </a:r>
          </a:p>
          <a:p>
            <a:pPr eaLnBrk="1" fontAlgn="auto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H Sarabun New" panose="020B0500040200020003" pitchFamily="34" charset="-34"/>
                <a:ea typeface="DB Ozone X" charset="0"/>
                <a:cs typeface="TH Sarabun New" panose="020B0500040200020003" pitchFamily="34" charset="-34"/>
                <a:sym typeface="Lato Light" charset="0"/>
              </a:rPr>
              <a:t>Digital Learning &amp; Knowledge</a:t>
            </a:r>
          </a:p>
          <a:p>
            <a:pPr eaLnBrk="1" fontAlgn="auto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H Sarabun New" panose="020B0500040200020003" pitchFamily="34" charset="-34"/>
                <a:ea typeface="DB Ozone X" charset="0"/>
                <a:cs typeface="TH Sarabun New" panose="020B0500040200020003" pitchFamily="34" charset="-34"/>
                <a:sym typeface="Lato Light" charset="0"/>
              </a:rPr>
              <a:t>Digital Health</a:t>
            </a:r>
          </a:p>
        </p:txBody>
      </p:sp>
      <p:cxnSp>
        <p:nvCxnSpPr>
          <p:cNvPr id="19" name="Elbow Connector 2">
            <a:extLst>
              <a:ext uri="{FF2B5EF4-FFF2-40B4-BE49-F238E27FC236}"/>
            </a:extLst>
          </p:cNvPr>
          <p:cNvCxnSpPr>
            <a:cxnSpLocks/>
            <a:endCxn id="12296" idx="3"/>
          </p:cNvCxnSpPr>
          <p:nvPr/>
        </p:nvCxnSpPr>
        <p:spPr bwMode="auto">
          <a:xfrm rot="10800000">
            <a:off x="3841750" y="1898650"/>
            <a:ext cx="1466850" cy="404813"/>
          </a:xfrm>
          <a:prstGeom prst="bentConnector3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Elbow Connector 7">
            <a:extLst>
              <a:ext uri="{FF2B5EF4-FFF2-40B4-BE49-F238E27FC236}"/>
            </a:extLst>
          </p:cNvPr>
          <p:cNvCxnSpPr>
            <a:cxnSpLocks/>
          </p:cNvCxnSpPr>
          <p:nvPr/>
        </p:nvCxnSpPr>
        <p:spPr bwMode="auto">
          <a:xfrm rot="10800000">
            <a:off x="3176588" y="3168650"/>
            <a:ext cx="1438275" cy="446088"/>
          </a:xfrm>
          <a:prstGeom prst="bentConnector3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Elbow Connector 34">
            <a:extLst>
              <a:ext uri="{FF2B5EF4-FFF2-40B4-BE49-F238E27FC236}"/>
            </a:extLst>
          </p:cNvPr>
          <p:cNvCxnSpPr>
            <a:cxnSpLocks/>
          </p:cNvCxnSpPr>
          <p:nvPr/>
        </p:nvCxnSpPr>
        <p:spPr bwMode="auto">
          <a:xfrm rot="10800000">
            <a:off x="7685088" y="3559175"/>
            <a:ext cx="711200" cy="82550"/>
          </a:xfrm>
          <a:prstGeom prst="bentConnector3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Elbow Connector 36">
            <a:extLst>
              <a:ext uri="{FF2B5EF4-FFF2-40B4-BE49-F238E27FC236}"/>
            </a:extLst>
          </p:cNvPr>
          <p:cNvCxnSpPr>
            <a:cxnSpLocks/>
          </p:cNvCxnSpPr>
          <p:nvPr/>
        </p:nvCxnSpPr>
        <p:spPr bwMode="auto">
          <a:xfrm rot="10800000">
            <a:off x="6891338" y="4933950"/>
            <a:ext cx="1203325" cy="133350"/>
          </a:xfrm>
          <a:prstGeom prst="bentConnector3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Oval 23">
            <a:extLst>
              <a:ext uri="{FF2B5EF4-FFF2-40B4-BE49-F238E27FC236}"/>
            </a:extLst>
          </p:cNvPr>
          <p:cNvSpPr/>
          <p:nvPr/>
        </p:nvSpPr>
        <p:spPr bwMode="auto">
          <a:xfrm>
            <a:off x="5192713" y="2236788"/>
            <a:ext cx="731837" cy="731837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121920" tIns="60960" rIns="121920" bIns="60960"/>
          <a:lstStyle/>
          <a:p>
            <a:pPr algn="ctr" defTabSz="1219170" eaLnBrk="1" hangingPunct="1">
              <a:defRPr/>
            </a:pPr>
            <a:endParaRPr lang="en-US" sz="7466">
              <a:latin typeface="RSU" panose="02000506040000020003" pitchFamily="2" charset="-34"/>
              <a:ea typeface="ヒラギノ角ゴ ProN W3" charset="0"/>
              <a:cs typeface="RSU" panose="02000506040000020003" pitchFamily="2" charset="-34"/>
              <a:sym typeface="Gill Sans" charset="0"/>
            </a:endParaRPr>
          </a:p>
        </p:txBody>
      </p:sp>
      <p:sp>
        <p:nvSpPr>
          <p:cNvPr id="25" name="Oval 24">
            <a:extLst>
              <a:ext uri="{FF2B5EF4-FFF2-40B4-BE49-F238E27FC236}"/>
            </a:extLst>
          </p:cNvPr>
          <p:cNvSpPr/>
          <p:nvPr/>
        </p:nvSpPr>
        <p:spPr bwMode="auto">
          <a:xfrm>
            <a:off x="6926263" y="3238500"/>
            <a:ext cx="731837" cy="733425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121920" tIns="60960" rIns="121920" bIns="60960"/>
          <a:lstStyle/>
          <a:p>
            <a:pPr algn="ctr" defTabSz="1219170" eaLnBrk="1" hangingPunct="1">
              <a:defRPr/>
            </a:pPr>
            <a:endParaRPr lang="en-US" sz="7466">
              <a:latin typeface="RSU" panose="02000506040000020003" pitchFamily="2" charset="-34"/>
              <a:ea typeface="ヒラギノ角ゴ ProN W3" charset="0"/>
              <a:cs typeface="RSU" panose="02000506040000020003" pitchFamily="2" charset="-34"/>
              <a:sym typeface="Gill Sans" charset="0"/>
            </a:endParaRPr>
          </a:p>
        </p:txBody>
      </p:sp>
      <p:sp>
        <p:nvSpPr>
          <p:cNvPr id="27" name="Oval 26">
            <a:extLst>
              <a:ext uri="{FF2B5EF4-FFF2-40B4-BE49-F238E27FC236}"/>
            </a:extLst>
          </p:cNvPr>
          <p:cNvSpPr/>
          <p:nvPr/>
        </p:nvSpPr>
        <p:spPr bwMode="auto">
          <a:xfrm>
            <a:off x="6354763" y="4227513"/>
            <a:ext cx="731837" cy="731837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121920" tIns="60960" rIns="121920" bIns="60960"/>
          <a:lstStyle/>
          <a:p>
            <a:pPr algn="ctr" defTabSz="1219170" eaLnBrk="1" hangingPunct="1">
              <a:defRPr/>
            </a:pPr>
            <a:endParaRPr lang="en-US" sz="7466">
              <a:latin typeface="RSU" panose="02000506040000020003" pitchFamily="2" charset="-34"/>
              <a:ea typeface="ヒラギノ角ゴ ProN W3" charset="0"/>
              <a:cs typeface="RSU" panose="02000506040000020003" pitchFamily="2" charset="-34"/>
              <a:sym typeface="Gill Sans" charset="0"/>
            </a:endParaRPr>
          </a:p>
        </p:txBody>
      </p:sp>
      <p:sp>
        <p:nvSpPr>
          <p:cNvPr id="28" name="Oval 27">
            <a:extLst>
              <a:ext uri="{FF2B5EF4-FFF2-40B4-BE49-F238E27FC236}"/>
            </a:extLst>
          </p:cNvPr>
          <p:cNvSpPr/>
          <p:nvPr/>
        </p:nvSpPr>
        <p:spPr bwMode="auto">
          <a:xfrm>
            <a:off x="5191125" y="4244975"/>
            <a:ext cx="733425" cy="731838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121920" tIns="60960" rIns="121920" bIns="60960"/>
          <a:lstStyle/>
          <a:p>
            <a:pPr algn="ctr" defTabSz="1219170" eaLnBrk="1" hangingPunct="1">
              <a:defRPr/>
            </a:pPr>
            <a:endParaRPr lang="en-US" sz="7466">
              <a:latin typeface="RSU" panose="02000506040000020003" pitchFamily="2" charset="-34"/>
              <a:ea typeface="ヒラギノ角ゴ ProN W3" charset="0"/>
              <a:cs typeface="RSU" panose="02000506040000020003" pitchFamily="2" charset="-34"/>
              <a:sym typeface="Gill Sans" charset="0"/>
            </a:endParaRPr>
          </a:p>
        </p:txBody>
      </p:sp>
      <p:sp>
        <p:nvSpPr>
          <p:cNvPr id="29" name="Oval 28">
            <a:extLst>
              <a:ext uri="{FF2B5EF4-FFF2-40B4-BE49-F238E27FC236}"/>
            </a:extLst>
          </p:cNvPr>
          <p:cNvSpPr/>
          <p:nvPr/>
        </p:nvSpPr>
        <p:spPr bwMode="auto">
          <a:xfrm>
            <a:off x="4614863" y="3249613"/>
            <a:ext cx="731837" cy="731837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121920" tIns="60960" rIns="121920" bIns="60960"/>
          <a:lstStyle/>
          <a:p>
            <a:pPr algn="ctr" defTabSz="1219170" eaLnBrk="1" hangingPunct="1">
              <a:defRPr/>
            </a:pPr>
            <a:endParaRPr lang="en-US" sz="7466">
              <a:latin typeface="RSU" panose="02000506040000020003" pitchFamily="2" charset="-34"/>
              <a:ea typeface="ヒラギノ角ゴ ProN W3" charset="0"/>
              <a:cs typeface="RSU" panose="02000506040000020003" pitchFamily="2" charset="-34"/>
              <a:sym typeface="Gill Sans" charset="0"/>
            </a:endParaRPr>
          </a:p>
        </p:txBody>
      </p:sp>
      <p:pic>
        <p:nvPicPr>
          <p:cNvPr id="12311" name="Picture 30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91363" y="33909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2" name="Picture 3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72100" y="4456113"/>
            <a:ext cx="371475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3" name="Picture 4" descr="Image result for digital infrastructure icon"/>
          <p:cNvPicPr>
            <a:picLocks noChangeAspect="1" noChangeArrowheads="1"/>
          </p:cNvPicPr>
          <p:nvPr/>
        </p:nvPicPr>
        <p:blipFill>
          <a:blip r:embed="rId8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5289550" y="2309813"/>
            <a:ext cx="534988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4" name="Picture 2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687888" y="3305175"/>
            <a:ext cx="601662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0" name="Elbow Connector 7">
            <a:extLst>
              <a:ext uri="{FF2B5EF4-FFF2-40B4-BE49-F238E27FC236}"/>
            </a:extLst>
          </p:cNvPr>
          <p:cNvCxnSpPr>
            <a:cxnSpLocks/>
          </p:cNvCxnSpPr>
          <p:nvPr/>
        </p:nvCxnSpPr>
        <p:spPr bwMode="auto">
          <a:xfrm rot="10800000" flipV="1">
            <a:off x="3841750" y="4910138"/>
            <a:ext cx="1504950" cy="185737"/>
          </a:xfrm>
          <a:prstGeom prst="bentConnector3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2316" name="Picture 8" descr="Related image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507163" y="4376738"/>
            <a:ext cx="433387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Oval 45">
            <a:extLst>
              <a:ext uri="{FF2B5EF4-FFF2-40B4-BE49-F238E27FC236}"/>
            </a:extLst>
          </p:cNvPr>
          <p:cNvSpPr/>
          <p:nvPr/>
        </p:nvSpPr>
        <p:spPr bwMode="auto">
          <a:xfrm>
            <a:off x="6384925" y="2251075"/>
            <a:ext cx="731838" cy="731838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121920" tIns="60960" rIns="121920" bIns="60960"/>
          <a:lstStyle/>
          <a:p>
            <a:pPr algn="ctr" defTabSz="1219170" eaLnBrk="1" hangingPunct="1">
              <a:defRPr/>
            </a:pPr>
            <a:endParaRPr lang="en-US" sz="7466">
              <a:latin typeface="RSU" panose="02000506040000020003" pitchFamily="2" charset="-34"/>
              <a:ea typeface="ヒラギノ角ゴ ProN W3" charset="0"/>
              <a:cs typeface="RSU" panose="02000506040000020003" pitchFamily="2" charset="-34"/>
              <a:sym typeface="Gill Sans" charset="0"/>
            </a:endParaRPr>
          </a:p>
        </p:txBody>
      </p:sp>
      <p:pic>
        <p:nvPicPr>
          <p:cNvPr id="12318" name="Picture 10" descr="Image result for ะพีหะ icon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457950" y="2312988"/>
            <a:ext cx="5826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8" name="Elbow Connector 34">
            <a:extLst>
              <a:ext uri="{FF2B5EF4-FFF2-40B4-BE49-F238E27FC236}"/>
            </a:extLst>
          </p:cNvPr>
          <p:cNvCxnSpPr>
            <a:cxnSpLocks/>
          </p:cNvCxnSpPr>
          <p:nvPr/>
        </p:nvCxnSpPr>
        <p:spPr bwMode="auto">
          <a:xfrm rot="10800000" flipV="1">
            <a:off x="6996113" y="1995488"/>
            <a:ext cx="1192212" cy="317500"/>
          </a:xfrm>
          <a:prstGeom prst="bentConnector3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320" name="Rectangle 23"/>
          <p:cNvSpPr>
            <a:spLocks/>
          </p:cNvSpPr>
          <p:nvPr/>
        </p:nvSpPr>
        <p:spPr bwMode="auto">
          <a:xfrm>
            <a:off x="8299450" y="1820863"/>
            <a:ext cx="2493963" cy="3127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1" hangingPunct="1">
              <a:lnSpc>
                <a:spcPct val="90000"/>
              </a:lnSpc>
            </a:pPr>
            <a:r>
              <a:rPr lang="th-TH" altLang="en-US" b="1">
                <a:latin typeface="Tahoma" pitchFamily="34" charset="0"/>
                <a:cs typeface="Tahoma" pitchFamily="34" charset="0"/>
                <a:sym typeface="Lato Light"/>
              </a:rPr>
              <a:t>สร้างความเชื่อมั่น</a:t>
            </a:r>
            <a:endParaRPr lang="en-US" altLang="en-US" b="1">
              <a:latin typeface="Tahoma" pitchFamily="34" charset="0"/>
              <a:cs typeface="Tahoma" pitchFamily="34" charset="0"/>
              <a:sym typeface="Bebas Neue"/>
            </a:endParaRPr>
          </a:p>
        </p:txBody>
      </p:sp>
      <p:sp>
        <p:nvSpPr>
          <p:cNvPr id="52" name="Rectangle 24">
            <a:extLst>
              <a:ext uri="{FF2B5EF4-FFF2-40B4-BE49-F238E27FC236}"/>
            </a:extLst>
          </p:cNvPr>
          <p:cNvSpPr>
            <a:spLocks/>
          </p:cNvSpPr>
          <p:nvPr/>
        </p:nvSpPr>
        <p:spPr bwMode="auto">
          <a:xfrm>
            <a:off x="8562975" y="2214563"/>
            <a:ext cx="2439988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eaLnBrk="1" fontAlgn="auto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H Sarabun New" panose="020B0500040200020003" pitchFamily="34" charset="-34"/>
                <a:ea typeface="DB Ozone X" charset="0"/>
                <a:cs typeface="TH Sarabun New" panose="020B0500040200020003" pitchFamily="34" charset="-34"/>
                <a:sym typeface="Lato Light" charset="0"/>
              </a:rPr>
              <a:t>Digital Law &amp; Regulation</a:t>
            </a:r>
          </a:p>
          <a:p>
            <a:pPr eaLnBrk="1" fontAlgn="auto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H Sarabun New" panose="020B0500040200020003" pitchFamily="34" charset="-34"/>
                <a:ea typeface="DB Ozone X" charset="0"/>
                <a:cs typeface="TH Sarabun New" panose="020B0500040200020003" pitchFamily="34" charset="-34"/>
                <a:sym typeface="Lato Light" charset="0"/>
              </a:rPr>
              <a:t>Cyber Security</a:t>
            </a:r>
          </a:p>
        </p:txBody>
      </p:sp>
      <p:sp>
        <p:nvSpPr>
          <p:cNvPr id="2" name="Slide Number Placeholder 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91B24-1C45-4592-92E5-03A85C72502E}" type="slidenum">
              <a:rPr lang="en-US"/>
              <a:pPr/>
              <a:t>7</a:t>
            </a:fld>
            <a:endParaRPr lang="en-US"/>
          </a:p>
        </p:txBody>
      </p:sp>
      <p:pic>
        <p:nvPicPr>
          <p:cNvPr id="12323" name="Picture 37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0704513" y="317500"/>
            <a:ext cx="1319212" cy="59055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>
            <a:off x="0" y="188913"/>
            <a:ext cx="12192000" cy="8413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การพัฒนาประเทศไทยสู่สมาร์ทเนชั่นได้อย่างไร?</a:t>
            </a:r>
            <a:endParaRPr lang="en-U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/>
            </a:extLst>
          </p:cNvPr>
          <p:cNvGraphicFramePr/>
          <p:nvPr/>
        </p:nvGraphicFramePr>
        <p:xfrm>
          <a:off x="-811211" y="1777520"/>
          <a:ext cx="4876005" cy="3518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>
            <a:extLst>
              <a:ext uri="{FF2B5EF4-FFF2-40B4-BE49-F238E27FC236}"/>
            </a:extLst>
          </p:cNvPr>
          <p:cNvGraphicFramePr/>
          <p:nvPr/>
        </p:nvGraphicFramePr>
        <p:xfrm>
          <a:off x="3105701" y="1796268"/>
          <a:ext cx="5170393" cy="3518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8" name="Diagram 7">
            <a:extLst>
              <a:ext uri="{FF2B5EF4-FFF2-40B4-BE49-F238E27FC236}"/>
            </a:extLst>
          </p:cNvPr>
          <p:cNvGraphicFramePr/>
          <p:nvPr/>
        </p:nvGraphicFramePr>
        <p:xfrm>
          <a:off x="7087395" y="1803266"/>
          <a:ext cx="4964111" cy="3518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14342" name="Picture 6" descr="Image result for innovative idea icon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814513" y="2309813"/>
            <a:ext cx="500062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10" descr="Image result for data center icon"/>
          <p:cNvPicPr>
            <a:picLocks noChangeAspect="1" noChangeArrowheads="1"/>
          </p:cNvPicPr>
          <p:nvPr/>
        </p:nvPicPr>
        <p:blipFill>
          <a:blip r:embed="rId15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2063750" y="3325813"/>
            <a:ext cx="64293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12" descr="Image result for digital tools icon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855788" y="4351338"/>
            <a:ext cx="417512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16" descr="Image result for people success icon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773738" y="2238375"/>
            <a:ext cx="642937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18" descr="Image result for matching icon"/>
          <p:cNvPicPr>
            <a:picLocks noChangeAspect="1" noChangeArrowheads="1"/>
          </p:cNvPicPr>
          <p:nvPr/>
        </p:nvPicPr>
        <p:blipFill>
          <a:blip r:embed="rId18">
            <a:grayscl/>
            <a:biLevel thresh="50000"/>
          </a:blip>
          <a:srcRect/>
          <a:stretch>
            <a:fillRect/>
          </a:stretch>
        </p:blipFill>
        <p:spPr bwMode="auto">
          <a:xfrm>
            <a:off x="6203950" y="3254375"/>
            <a:ext cx="603250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2" descr="Image result for guru icon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9655175" y="2249488"/>
            <a:ext cx="630238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20" descr="Image result for scale up icon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0059988" y="3251200"/>
            <a:ext cx="606425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9" name="Picture 24" descr="Image result for holistic icon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9607550" y="4440238"/>
            <a:ext cx="712788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Picture 26" descr="Image result for smart icon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5883275" y="4276725"/>
            <a:ext cx="5381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>
            <a:extLst>
              <a:ext uri="{FF2B5EF4-FFF2-40B4-BE49-F238E27FC236}"/>
            </a:extLst>
          </p:cNvPr>
          <p:cNvSpPr txBox="1"/>
          <p:nvPr/>
        </p:nvSpPr>
        <p:spPr>
          <a:xfrm>
            <a:off x="434975" y="5321300"/>
            <a:ext cx="23844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BE INNOVATION PUSHER</a:t>
            </a:r>
          </a:p>
        </p:txBody>
      </p:sp>
      <p:sp>
        <p:nvSpPr>
          <p:cNvPr id="19" name="TextBox 18">
            <a:extLst>
              <a:ext uri="{FF2B5EF4-FFF2-40B4-BE49-F238E27FC236}"/>
            </a:extLst>
          </p:cNvPr>
          <p:cNvSpPr txBox="1"/>
          <p:nvPr/>
        </p:nvSpPr>
        <p:spPr>
          <a:xfrm>
            <a:off x="4433888" y="5321300"/>
            <a:ext cx="259238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BE INNOVATION SUPPORTER</a:t>
            </a:r>
          </a:p>
        </p:txBody>
      </p:sp>
      <p:sp>
        <p:nvSpPr>
          <p:cNvPr id="20" name="TextBox 19">
            <a:extLst>
              <a:ext uri="{FF2B5EF4-FFF2-40B4-BE49-F238E27FC236}"/>
            </a:extLst>
          </p:cNvPr>
          <p:cNvSpPr txBox="1"/>
          <p:nvPr/>
        </p:nvSpPr>
        <p:spPr>
          <a:xfrm>
            <a:off x="8667750" y="5321300"/>
            <a:ext cx="259238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BE INNOVATION COACHER</a:t>
            </a:r>
          </a:p>
        </p:txBody>
      </p:sp>
      <p:sp>
        <p:nvSpPr>
          <p:cNvPr id="14354" name="TextBox 20"/>
          <p:cNvSpPr txBox="1">
            <a:spLocks noChangeArrowheads="1"/>
          </p:cNvSpPr>
          <p:nvPr/>
        </p:nvSpPr>
        <p:spPr bwMode="auto">
          <a:xfrm>
            <a:off x="434975" y="5621338"/>
            <a:ext cx="23844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2400" b="1">
                <a:latin typeface="TH Sarabun New" pitchFamily="34" charset="-34"/>
                <a:cs typeface="TH Sarabun New" pitchFamily="34" charset="-34"/>
              </a:rPr>
              <a:t>เป็นผู้ผลักดัน</a:t>
            </a:r>
          </a:p>
          <a:p>
            <a:pPr algn="ctr" eaLnBrk="1" hangingPunct="1"/>
            <a:r>
              <a:rPr lang="th-TH" altLang="en-US" sz="2400" b="1">
                <a:latin typeface="TH Sarabun New" pitchFamily="34" charset="-34"/>
                <a:cs typeface="TH Sarabun New" pitchFamily="34" charset="-34"/>
              </a:rPr>
              <a:t>อินโนเวชั่น</a:t>
            </a:r>
            <a:endParaRPr lang="en-US" altLang="en-US" sz="2400" b="1">
              <a:latin typeface="TH Sarabun New" pitchFamily="34" charset="-34"/>
              <a:cs typeface="TH Sarabun New" pitchFamily="34" charset="-34"/>
            </a:endParaRPr>
          </a:p>
        </p:txBody>
      </p:sp>
      <p:sp>
        <p:nvSpPr>
          <p:cNvPr id="14355" name="TextBox 21"/>
          <p:cNvSpPr txBox="1">
            <a:spLocks noChangeArrowheads="1"/>
          </p:cNvSpPr>
          <p:nvPr/>
        </p:nvSpPr>
        <p:spPr bwMode="auto">
          <a:xfrm>
            <a:off x="4537075" y="5621338"/>
            <a:ext cx="23844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2400" b="1">
                <a:latin typeface="TH Sarabun New" pitchFamily="34" charset="-34"/>
                <a:cs typeface="TH Sarabun New" pitchFamily="34" charset="-34"/>
              </a:rPr>
              <a:t>เป็นผู้ให้การสนับสนุนด้านอินโนเวชั่น</a:t>
            </a:r>
            <a:endParaRPr lang="en-US" altLang="en-US" sz="2400" b="1">
              <a:latin typeface="TH Sarabun New" pitchFamily="34" charset="-34"/>
              <a:cs typeface="TH Sarabun New" pitchFamily="34" charset="-34"/>
            </a:endParaRPr>
          </a:p>
        </p:txBody>
      </p:sp>
      <p:sp>
        <p:nvSpPr>
          <p:cNvPr id="14356" name="TextBox 22"/>
          <p:cNvSpPr txBox="1">
            <a:spLocks noChangeArrowheads="1"/>
          </p:cNvSpPr>
          <p:nvPr/>
        </p:nvSpPr>
        <p:spPr bwMode="auto">
          <a:xfrm>
            <a:off x="8770938" y="5621338"/>
            <a:ext cx="23844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2400" b="1">
                <a:latin typeface="TH Sarabun New" pitchFamily="34" charset="-34"/>
                <a:cs typeface="TH Sarabun New" pitchFamily="34" charset="-34"/>
              </a:rPr>
              <a:t>เป็นโค้ชด้าน</a:t>
            </a:r>
            <a:endParaRPr lang="en-US" altLang="en-US" sz="2400" b="1">
              <a:latin typeface="TH Sarabun New" pitchFamily="34" charset="-34"/>
              <a:cs typeface="TH Sarabun New" pitchFamily="34" charset="-34"/>
            </a:endParaRPr>
          </a:p>
          <a:p>
            <a:pPr algn="ctr" eaLnBrk="1" hangingPunct="1"/>
            <a:r>
              <a:rPr lang="th-TH" altLang="en-US" sz="2400" b="1">
                <a:latin typeface="TH Sarabun New" pitchFamily="34" charset="-34"/>
                <a:cs typeface="TH Sarabun New" pitchFamily="34" charset="-34"/>
              </a:rPr>
              <a:t>อินโนเวชั่น</a:t>
            </a:r>
            <a:endParaRPr lang="en-US" altLang="en-US" sz="2400" b="1">
              <a:latin typeface="TH Sarabun New" pitchFamily="34" charset="-34"/>
              <a:cs typeface="TH Sarabun New" pitchFamily="34" charset="-34"/>
            </a:endParaRPr>
          </a:p>
        </p:txBody>
      </p:sp>
      <p:sp>
        <p:nvSpPr>
          <p:cNvPr id="2" name="Slide Number Placeholder 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90876-5DC7-497C-A42A-15DEACF8D808}" type="slidenum">
              <a:rPr lang="en-US"/>
              <a:pPr/>
              <a:t>8</a:t>
            </a:fld>
            <a:endParaRPr lang="en-US"/>
          </a:p>
        </p:txBody>
      </p:sp>
      <p:pic>
        <p:nvPicPr>
          <p:cNvPr id="14358" name="Picture 24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10704513" y="317500"/>
            <a:ext cx="1319212" cy="59055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1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/>
          </p:cNvPicPr>
          <p:nvPr/>
        </p:nvPicPr>
        <p:blipFill>
          <a:blip r:embed="rId2"/>
          <a:srcRect l="3156" t="276" r="2242" b="92271"/>
          <a:stretch>
            <a:fillRect/>
          </a:stretch>
        </p:blipFill>
        <p:spPr bwMode="auto">
          <a:xfrm>
            <a:off x="0" y="6408738"/>
            <a:ext cx="1219200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2" descr="Image result for digital transformation"/>
          <p:cNvPicPr>
            <a:picLocks noChangeAspect="1" noChangeArrowheads="1"/>
          </p:cNvPicPr>
          <p:nvPr/>
        </p:nvPicPr>
        <p:blipFill>
          <a:blip r:embed="rId3"/>
          <a:srcRect l="777" t="-220" r="487" b="-2"/>
          <a:stretch>
            <a:fillRect/>
          </a:stretch>
        </p:blipFill>
        <p:spPr bwMode="auto">
          <a:xfrm>
            <a:off x="1006475" y="0"/>
            <a:ext cx="10171113" cy="570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>
            <a:extLst>
              <a:ext uri="{FF2B5EF4-FFF2-40B4-BE49-F238E27FC236}"/>
            </a:extLst>
          </p:cNvPr>
          <p:cNvSpPr/>
          <p:nvPr/>
        </p:nvSpPr>
        <p:spPr>
          <a:xfrm>
            <a:off x="-7938" y="5715000"/>
            <a:ext cx="12199938" cy="1143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มุมมองต่อ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อุตสาหกรรม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S-Curve 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โดยความพร้อมของไทย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ต่อการพัฒนาสู่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 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อุตสาหกรรมอนาคต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>
            <a:off x="0" y="188913"/>
            <a:ext cx="12192000" cy="8413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   </a:t>
            </a:r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INDUSTRIAL : </a:t>
            </a:r>
            <a:r>
              <a:rPr lang="th-TH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ให้ความสำคัญอุตสาหกรรม</a:t>
            </a:r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S-Curve</a:t>
            </a:r>
            <a:r>
              <a:rPr lang="th-TH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ในปีแรก</a:t>
            </a:r>
            <a:endParaRPr lang="en-U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387" name="Picture 4"/>
          <p:cNvPicPr>
            <a:picLocks noChangeAspect="1"/>
          </p:cNvPicPr>
          <p:nvPr/>
        </p:nvPicPr>
        <p:blipFill>
          <a:blip r:embed="rId3"/>
          <a:srcRect l="17496" t="36601" r="24727" b="20131"/>
          <a:stretch>
            <a:fillRect/>
          </a:stretch>
        </p:blipFill>
        <p:spPr bwMode="auto">
          <a:xfrm>
            <a:off x="1708150" y="1693863"/>
            <a:ext cx="87757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>
            <a:extLst>
              <a:ext uri="{FF2B5EF4-FFF2-40B4-BE49-F238E27FC236}"/>
            </a:extLst>
          </p:cNvPr>
          <p:cNvSpPr/>
          <p:nvPr/>
        </p:nvSpPr>
        <p:spPr>
          <a:xfrm>
            <a:off x="4043363" y="1452563"/>
            <a:ext cx="1811337" cy="511016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>
            <a:extLst>
              <a:ext uri="{FF2B5EF4-FFF2-40B4-BE49-F238E27FC236}"/>
            </a:extLst>
          </p:cNvPr>
          <p:cNvSpPr txBox="1"/>
          <p:nvPr/>
        </p:nvSpPr>
        <p:spPr>
          <a:xfrm>
            <a:off x="4102100" y="6269038"/>
            <a:ext cx="169386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anose="02000506040000020003" pitchFamily="2" charset="-34"/>
                <a:cs typeface="RSU" panose="02000506040000020003" pitchFamily="2" charset="-34"/>
              </a:rPr>
              <a:t>TOP 10 Private</a:t>
            </a:r>
          </a:p>
        </p:txBody>
      </p:sp>
      <p:sp>
        <p:nvSpPr>
          <p:cNvPr id="71" name="Rectangle 70">
            <a:extLst>
              <a:ext uri="{FF2B5EF4-FFF2-40B4-BE49-F238E27FC236}"/>
            </a:extLst>
          </p:cNvPr>
          <p:cNvSpPr/>
          <p:nvPr/>
        </p:nvSpPr>
        <p:spPr>
          <a:xfrm>
            <a:off x="5911850" y="1452563"/>
            <a:ext cx="4397375" cy="5110162"/>
          </a:xfrm>
          <a:prstGeom prst="rect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2" name="TextBox 71">
            <a:extLst>
              <a:ext uri="{FF2B5EF4-FFF2-40B4-BE49-F238E27FC236}"/>
            </a:extLst>
          </p:cNvPr>
          <p:cNvSpPr txBox="1"/>
          <p:nvPr/>
        </p:nvSpPr>
        <p:spPr>
          <a:xfrm>
            <a:off x="7264400" y="6269038"/>
            <a:ext cx="1693863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anose="02000506040000020003" pitchFamily="2" charset="-34"/>
                <a:cs typeface="RSU" panose="02000506040000020003" pitchFamily="2" charset="-34"/>
              </a:rPr>
              <a:t>DE Core Focus</a:t>
            </a:r>
          </a:p>
        </p:txBody>
      </p:sp>
      <p:pic>
        <p:nvPicPr>
          <p:cNvPr id="16392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04513" y="317500"/>
            <a:ext cx="1319212" cy="59055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</p:pic>
      <p:sp>
        <p:nvSpPr>
          <p:cNvPr id="12" name="Slide Number Placeholder 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tint val="75000"/>
                  </a:schemeClr>
                </a:solidFill>
                <a:latin typeface="+mn-lt"/>
              </a:rPr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71" grpId="0" animBg="1"/>
      <p:bldP spid="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1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/>
          </p:cNvPicPr>
          <p:nvPr/>
        </p:nvPicPr>
        <p:blipFill>
          <a:blip r:embed="rId2"/>
          <a:srcRect l="3156" t="276" r="2242" b="92271"/>
          <a:stretch>
            <a:fillRect/>
          </a:stretch>
        </p:blipFill>
        <p:spPr bwMode="auto">
          <a:xfrm>
            <a:off x="0" y="6408738"/>
            <a:ext cx="1219200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2" descr="Image result for digital transformation"/>
          <p:cNvPicPr>
            <a:picLocks noChangeAspect="1" noChangeArrowheads="1"/>
          </p:cNvPicPr>
          <p:nvPr/>
        </p:nvPicPr>
        <p:blipFill>
          <a:blip r:embed="rId3"/>
          <a:srcRect l="777" t="-220" r="487" b="-2"/>
          <a:stretch>
            <a:fillRect/>
          </a:stretch>
        </p:blipFill>
        <p:spPr bwMode="auto">
          <a:xfrm>
            <a:off x="1006475" y="0"/>
            <a:ext cx="10171113" cy="570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>
            <a:extLst>
              <a:ext uri="{FF2B5EF4-FFF2-40B4-BE49-F238E27FC236}"/>
            </a:extLst>
          </p:cNvPr>
          <p:cNvSpPr/>
          <p:nvPr/>
        </p:nvSpPr>
        <p:spPr>
          <a:xfrm>
            <a:off x="-7938" y="5715000"/>
            <a:ext cx="12199938" cy="1143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SME Instrument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Programme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หรือทุนวิจัยที่คล้ายคลึงกันในไทย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/>
            </a:extLst>
          </p:cNvPr>
          <p:cNvSpPr/>
          <p:nvPr/>
        </p:nvSpPr>
        <p:spPr>
          <a:xfrm>
            <a:off x="0" y="188913"/>
            <a:ext cx="12192000" cy="138271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b="1" dirty="0">
              <a:solidFill>
                <a:schemeClr val="bg1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19459" name="TextBox 1"/>
          <p:cNvSpPr txBox="1">
            <a:spLocks noChangeArrowheads="1"/>
          </p:cNvSpPr>
          <p:nvPr/>
        </p:nvSpPr>
        <p:spPr bwMode="auto">
          <a:xfrm>
            <a:off x="2184400" y="341313"/>
            <a:ext cx="78232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2800" b="1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กองทุนพัฒนาดิจิทัลเพื่อเศรษฐกิจและสังคม</a:t>
            </a:r>
          </a:p>
          <a:p>
            <a:pPr algn="ctr" eaLnBrk="1" hangingPunct="1"/>
            <a:r>
              <a:rPr lang="en-US" altLang="en-US" sz="2800" b="1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DIGITAL ECONOMY and SOCIETY FUND</a:t>
            </a:r>
          </a:p>
        </p:txBody>
      </p:sp>
      <p:sp>
        <p:nvSpPr>
          <p:cNvPr id="4" name="Footer Placeholder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42863" y="6607175"/>
            <a:ext cx="12234863" cy="365125"/>
          </a:xfrm>
        </p:spPr>
        <p:txBody>
          <a:bodyPr/>
          <a:lstStyle/>
          <a:p>
            <a:pPr algn="l">
              <a:defRPr/>
            </a:pPr>
            <a:r>
              <a:rPr lang="en-US" sz="700"/>
              <a:t>Proprietary &amp; Confidential | Update 28 September 2017                                                                                                    © THINK BIG CONSULTING CO., LTD. All Right Reserved.</a:t>
            </a:r>
            <a:endParaRPr lang="en-US" sz="700" dirty="0"/>
          </a:p>
        </p:txBody>
      </p:sp>
      <p:pic>
        <p:nvPicPr>
          <p:cNvPr id="19461" name="Picture 28" descr="Image result for smart city illustra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13" y="1681163"/>
            <a:ext cx="12192000" cy="517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4150" y="6227763"/>
            <a:ext cx="8382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84800" y="6081713"/>
            <a:ext cx="1422400" cy="638175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195263" y="31750"/>
            <a:ext cx="5872162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Objective of Funding</a:t>
            </a:r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266700" y="549275"/>
            <a:ext cx="116697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h-TH" altLang="en-US">
                <a:latin typeface="Tahoma" pitchFamily="34" charset="0"/>
                <a:cs typeface="Tahoma" pitchFamily="34" charset="0"/>
              </a:rPr>
              <a:t>วัตถุประสงค์ในการใช้เงินกองทุน</a:t>
            </a:r>
            <a:r>
              <a:rPr lang="en-US" altLang="en-US">
                <a:latin typeface="Tahoma" pitchFamily="34" charset="0"/>
                <a:cs typeface="Tahoma" pitchFamily="34" charset="0"/>
              </a:rPr>
              <a:t> </a:t>
            </a:r>
            <a:r>
              <a:rPr lang="th-TH" altLang="en-US">
                <a:latin typeface="Tahoma" pitchFamily="34" charset="0"/>
                <a:cs typeface="Tahoma" pitchFamily="34" charset="0"/>
              </a:rPr>
              <a:t>(มาตรา </a:t>
            </a:r>
            <a:r>
              <a:rPr lang="en-US" altLang="en-US">
                <a:latin typeface="Tahoma" pitchFamily="34" charset="0"/>
                <a:cs typeface="Tahoma" pitchFamily="34" charset="0"/>
              </a:rPr>
              <a:t>26 </a:t>
            </a:r>
            <a:r>
              <a:rPr lang="th-TH" altLang="en-US">
                <a:latin typeface="Tahoma" pitchFamily="34" charset="0"/>
                <a:cs typeface="Tahoma" pitchFamily="34" charset="0"/>
              </a:rPr>
              <a:t>แห่งพระราชบัญญัติการพัฒนาดิจิทัลเพื่อเศรษฐกิจและสังคม พ</a:t>
            </a:r>
            <a:r>
              <a:rPr lang="en-US" altLang="en-US">
                <a:latin typeface="Tahoma" pitchFamily="34" charset="0"/>
                <a:cs typeface="Tahoma" pitchFamily="34" charset="0"/>
              </a:rPr>
              <a:t>.</a:t>
            </a:r>
            <a:r>
              <a:rPr lang="th-TH" altLang="en-US">
                <a:latin typeface="Tahoma" pitchFamily="34" charset="0"/>
                <a:cs typeface="Tahoma" pitchFamily="34" charset="0"/>
              </a:rPr>
              <a:t>ศ</a:t>
            </a:r>
            <a:r>
              <a:rPr lang="en-US" altLang="en-US">
                <a:latin typeface="Tahoma" pitchFamily="34" charset="0"/>
                <a:cs typeface="Tahoma" pitchFamily="34" charset="0"/>
              </a:rPr>
              <a:t>. 2560</a:t>
            </a:r>
            <a:r>
              <a:rPr lang="th-TH" altLang="en-US">
                <a:latin typeface="Tahoma" pitchFamily="34" charset="0"/>
                <a:cs typeface="Tahoma" pitchFamily="34" charset="0"/>
              </a:rPr>
              <a:t>)</a:t>
            </a:r>
            <a:endParaRPr lang="en-US" alt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Oval 4">
            <a:extLst>
              <a:ext uri="{FF2B5EF4-FFF2-40B4-BE49-F238E27FC236}"/>
            </a:extLst>
          </p:cNvPr>
          <p:cNvSpPr/>
          <p:nvPr/>
        </p:nvSpPr>
        <p:spPr>
          <a:xfrm>
            <a:off x="1798638" y="1146175"/>
            <a:ext cx="430212" cy="41275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1</a:t>
            </a:r>
          </a:p>
        </p:txBody>
      </p:sp>
      <p:sp>
        <p:nvSpPr>
          <p:cNvPr id="21510" name="TextBox 7"/>
          <p:cNvSpPr txBox="1">
            <a:spLocks noChangeArrowheads="1"/>
          </p:cNvSpPr>
          <p:nvPr/>
        </p:nvSpPr>
        <p:spPr bwMode="auto">
          <a:xfrm>
            <a:off x="2228850" y="1065213"/>
            <a:ext cx="996315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h-TH" altLang="en-US" sz="2400">
                <a:latin typeface="TH Sarabun New" pitchFamily="34" charset="-34"/>
                <a:cs typeface="TH Sarabun New" pitchFamily="34" charset="-34"/>
              </a:rPr>
              <a:t>ส่งเสริม สนับสนุน หรือให้ความช่วยเหลือหน่อยงานของรัฐและเอกชนหรือบุคคลทั่วไปในการดำเนินการพัฒนาดิจิทัลเพื่อเศรษฐกิจและสังคม ทั้งนี้การส่งเสริม สนับสนุน หรือให้ความช่วยเหลือดังกล่าวต้อง</a:t>
            </a:r>
            <a:r>
              <a:rPr lang="th-TH" altLang="en-US" sz="2800" b="1">
                <a:solidFill>
                  <a:srgbClr val="FF0000"/>
                </a:solidFill>
                <a:latin typeface="TH Sarabun New" pitchFamily="34" charset="-34"/>
                <a:cs typeface="TH Sarabun New" pitchFamily="34" charset="-34"/>
              </a:rPr>
              <a:t>มีวัตถุประสงค์เพื่อประโยชน์ต่อการให้บริการสาธารณะ</a:t>
            </a:r>
            <a:r>
              <a:rPr lang="th-TH" altLang="en-US" sz="2400">
                <a:solidFill>
                  <a:srgbClr val="FF0000"/>
                </a:solidFill>
                <a:latin typeface="TH Sarabun New" pitchFamily="34" charset="-34"/>
                <a:cs typeface="TH Sarabun New" pitchFamily="34" charset="-34"/>
              </a:rPr>
              <a:t>และไม่เป็นการแสวงหากำไร โดยไม่เป็นการทำลายการแข่งขันอันพึงมีตามปกติวิสัยของกิจการภาคเอกชนและ</a:t>
            </a:r>
            <a:r>
              <a:rPr lang="th-TH" altLang="en-US" sz="2800" b="1">
                <a:solidFill>
                  <a:srgbClr val="FF0000"/>
                </a:solidFill>
                <a:latin typeface="TH Sarabun New" pitchFamily="34" charset="-34"/>
                <a:cs typeface="TH Sarabun New" pitchFamily="34" charset="-34"/>
              </a:rPr>
              <a:t>ต้องเป็นผู้ดำเนินการเองโดยไม่ผ่านตัวกลาง</a:t>
            </a:r>
            <a:endParaRPr lang="en-US" altLang="en-US" sz="2400" b="1">
              <a:solidFill>
                <a:srgbClr val="FF0000"/>
              </a:solidFill>
              <a:latin typeface="TH Sarabun New" pitchFamily="34" charset="-34"/>
              <a:cs typeface="TH Sarabun New" pitchFamily="34" charset="-34"/>
            </a:endParaRPr>
          </a:p>
        </p:txBody>
      </p:sp>
      <p:sp>
        <p:nvSpPr>
          <p:cNvPr id="9" name="Oval 8">
            <a:extLst>
              <a:ext uri="{FF2B5EF4-FFF2-40B4-BE49-F238E27FC236}"/>
            </a:extLst>
          </p:cNvPr>
          <p:cNvSpPr/>
          <p:nvPr/>
        </p:nvSpPr>
        <p:spPr>
          <a:xfrm>
            <a:off x="2782888" y="2706688"/>
            <a:ext cx="430212" cy="41275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2</a:t>
            </a:r>
          </a:p>
        </p:txBody>
      </p:sp>
      <p:sp>
        <p:nvSpPr>
          <p:cNvPr id="21512" name="TextBox 9"/>
          <p:cNvSpPr txBox="1">
            <a:spLocks noChangeArrowheads="1"/>
          </p:cNvSpPr>
          <p:nvPr/>
        </p:nvSpPr>
        <p:spPr bwMode="auto">
          <a:xfrm>
            <a:off x="3209925" y="2700338"/>
            <a:ext cx="884713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h-TH" altLang="en-US" sz="2800" b="1">
                <a:solidFill>
                  <a:srgbClr val="FF0000"/>
                </a:solidFill>
                <a:latin typeface="TH Sarabun New" pitchFamily="34" charset="-34"/>
                <a:cs typeface="TH Sarabun New" pitchFamily="34" charset="-34"/>
              </a:rPr>
              <a:t>ทุนอุดหนุนการวิจัยและพัฒนา</a:t>
            </a:r>
            <a:r>
              <a:rPr lang="th-TH" altLang="en-US" sz="2400">
                <a:latin typeface="TH Sarabun New" pitchFamily="34" charset="-34"/>
                <a:cs typeface="TH Sarabun New" pitchFamily="34" charset="-34"/>
              </a:rPr>
              <a:t>แก่หน่วยงานของรัฐและเอกชนหรือบุคคลทั่วไปในเรื่องที่</a:t>
            </a:r>
            <a:r>
              <a:rPr lang="th-TH" altLang="en-US" sz="2800" b="1">
                <a:solidFill>
                  <a:srgbClr val="FF0000"/>
                </a:solidFill>
                <a:latin typeface="TH Sarabun New" pitchFamily="34" charset="-34"/>
                <a:cs typeface="TH Sarabun New" pitchFamily="34" charset="-34"/>
              </a:rPr>
              <a:t>เกี่ยวกับการพัฒนาดิจิทัลเพื่อเศรษฐกิจและสังคม</a:t>
            </a:r>
            <a:r>
              <a:rPr lang="th-TH" altLang="en-US" sz="2400">
                <a:latin typeface="TH Sarabun New" pitchFamily="34" charset="-34"/>
                <a:cs typeface="TH Sarabun New" pitchFamily="34" charset="-34"/>
              </a:rPr>
              <a:t>โดยไม่ซ้ำซ้อนกับการวิจัยและพัฒนาที่มีอยู่</a:t>
            </a:r>
            <a:endParaRPr lang="en-US" altLang="en-US" sz="2400">
              <a:latin typeface="TH Sarabun New" pitchFamily="34" charset="-34"/>
              <a:cs typeface="TH Sarabun New" pitchFamily="34" charset="-34"/>
            </a:endParaRPr>
          </a:p>
        </p:txBody>
      </p:sp>
      <p:sp>
        <p:nvSpPr>
          <p:cNvPr id="11" name="Oval 10">
            <a:extLst>
              <a:ext uri="{FF2B5EF4-FFF2-40B4-BE49-F238E27FC236}"/>
            </a:extLst>
          </p:cNvPr>
          <p:cNvSpPr/>
          <p:nvPr/>
        </p:nvSpPr>
        <p:spPr>
          <a:xfrm>
            <a:off x="2954338" y="3749675"/>
            <a:ext cx="430212" cy="41275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3</a:t>
            </a:r>
          </a:p>
        </p:txBody>
      </p:sp>
      <p:sp>
        <p:nvSpPr>
          <p:cNvPr id="21514" name="TextBox 11"/>
          <p:cNvSpPr txBox="1">
            <a:spLocks noChangeArrowheads="1"/>
          </p:cNvSpPr>
          <p:nvPr/>
        </p:nvSpPr>
        <p:spPr bwMode="auto">
          <a:xfrm>
            <a:off x="3440113" y="3756025"/>
            <a:ext cx="913765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h-TH" altLang="en-US" sz="2400">
                <a:latin typeface="TH Sarabun New" pitchFamily="34" charset="-34"/>
                <a:cs typeface="TH Sarabun New" pitchFamily="34" charset="-34"/>
              </a:rPr>
              <a:t>จัดสรรเป็นเงินอุดหนุนแก่สำนักงานในการดำเนินงานตามอำนาจหน้าที่นอกเหนือจากที่ได้รับจากงบประมาณแผ่นดิน โดยมีวัตถุประสงค์ในการ</a:t>
            </a:r>
            <a:r>
              <a:rPr lang="th-TH" altLang="en-US" sz="2800" b="1">
                <a:solidFill>
                  <a:srgbClr val="FF0000"/>
                </a:solidFill>
                <a:latin typeface="TH Sarabun New" pitchFamily="34" charset="-34"/>
                <a:cs typeface="TH Sarabun New" pitchFamily="34" charset="-34"/>
              </a:rPr>
              <a:t>ดำเนินงานที่เกี่ยวข้องกับกองทุน</a:t>
            </a:r>
            <a:r>
              <a:rPr lang="th-TH" altLang="en-US" sz="2400">
                <a:latin typeface="TH Sarabun New" pitchFamily="34" charset="-34"/>
                <a:cs typeface="TH Sarabun New" pitchFamily="34" charset="-34"/>
              </a:rPr>
              <a:t>เท่านั้น</a:t>
            </a:r>
            <a:endParaRPr lang="en-US" altLang="en-US" sz="2400" b="1">
              <a:latin typeface="TH Sarabun New" pitchFamily="34" charset="-34"/>
              <a:cs typeface="TH Sarabun New" pitchFamily="34" charset="-34"/>
            </a:endParaRPr>
          </a:p>
        </p:txBody>
      </p:sp>
      <p:sp>
        <p:nvSpPr>
          <p:cNvPr id="13" name="Oval 12">
            <a:extLst>
              <a:ext uri="{FF2B5EF4-FFF2-40B4-BE49-F238E27FC236}"/>
            </a:extLst>
          </p:cNvPr>
          <p:cNvSpPr/>
          <p:nvPr/>
        </p:nvSpPr>
        <p:spPr>
          <a:xfrm>
            <a:off x="2919413" y="4721225"/>
            <a:ext cx="430212" cy="41275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4</a:t>
            </a:r>
          </a:p>
        </p:txBody>
      </p:sp>
      <p:sp>
        <p:nvSpPr>
          <p:cNvPr id="21516" name="TextBox 13"/>
          <p:cNvSpPr txBox="1">
            <a:spLocks noChangeArrowheads="1"/>
          </p:cNvSpPr>
          <p:nvPr/>
        </p:nvSpPr>
        <p:spPr bwMode="auto">
          <a:xfrm>
            <a:off x="3433763" y="4749800"/>
            <a:ext cx="8458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h-TH" altLang="en-US" sz="2400">
                <a:latin typeface="TH Sarabun New" pitchFamily="34" charset="-34"/>
                <a:cs typeface="TH Sarabun New" pitchFamily="34" charset="-34"/>
              </a:rPr>
              <a:t>จัดสรรเป็นค่าใช้จ่ายในการดำเนินการของสำนักงานส่งเสริมเศรษฐกิจดิจิทัลตามที่คณะกรรมการบริหารกองทุนเห็นสมควร</a:t>
            </a:r>
            <a:endParaRPr lang="en-US" altLang="en-US" sz="2400">
              <a:latin typeface="TH Sarabun New" pitchFamily="34" charset="-34"/>
              <a:cs typeface="TH Sarabun New" pitchFamily="34" charset="-34"/>
            </a:endParaRPr>
          </a:p>
        </p:txBody>
      </p:sp>
      <p:sp>
        <p:nvSpPr>
          <p:cNvPr id="15" name="Oval 14">
            <a:extLst>
              <a:ext uri="{FF2B5EF4-FFF2-40B4-BE49-F238E27FC236}"/>
            </a:extLst>
          </p:cNvPr>
          <p:cNvSpPr/>
          <p:nvPr/>
        </p:nvSpPr>
        <p:spPr>
          <a:xfrm>
            <a:off x="2695575" y="5507038"/>
            <a:ext cx="431800" cy="41275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5</a:t>
            </a:r>
          </a:p>
        </p:txBody>
      </p:sp>
      <p:sp>
        <p:nvSpPr>
          <p:cNvPr id="21518" name="TextBox 15"/>
          <p:cNvSpPr txBox="1">
            <a:spLocks noChangeArrowheads="1"/>
          </p:cNvSpPr>
          <p:nvPr/>
        </p:nvSpPr>
        <p:spPr bwMode="auto">
          <a:xfrm>
            <a:off x="3306763" y="5551488"/>
            <a:ext cx="3657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h-TH" altLang="en-US" sz="2400">
                <a:latin typeface="TH Sarabun New" pitchFamily="34" charset="-34"/>
                <a:cs typeface="TH Sarabun New" pitchFamily="34" charset="-34"/>
              </a:rPr>
              <a:t>เป็นค่าใช้จ่ายในการ</a:t>
            </a:r>
            <a:r>
              <a:rPr lang="th-TH" altLang="en-US" sz="2800" b="1">
                <a:solidFill>
                  <a:srgbClr val="FF0000"/>
                </a:solidFill>
                <a:latin typeface="TH Sarabun New" pitchFamily="34" charset="-34"/>
                <a:cs typeface="TH Sarabun New" pitchFamily="34" charset="-34"/>
              </a:rPr>
              <a:t>บริหารกองทุน</a:t>
            </a:r>
            <a:endParaRPr lang="en-US" altLang="en-US" sz="2400" b="1">
              <a:solidFill>
                <a:srgbClr val="FF0000"/>
              </a:solidFill>
              <a:latin typeface="TH Sarabun New" pitchFamily="34" charset="-34"/>
              <a:cs typeface="TH Sarabun New" pitchFamily="34" charset="-34"/>
            </a:endParaRPr>
          </a:p>
        </p:txBody>
      </p:sp>
      <p:sp>
        <p:nvSpPr>
          <p:cNvPr id="17" name="Oval 16">
            <a:extLst>
              <a:ext uri="{FF2B5EF4-FFF2-40B4-BE49-F238E27FC236}"/>
            </a:extLst>
          </p:cNvPr>
          <p:cNvSpPr/>
          <p:nvPr/>
        </p:nvSpPr>
        <p:spPr>
          <a:xfrm>
            <a:off x="2228850" y="6180138"/>
            <a:ext cx="430213" cy="41275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6</a:t>
            </a:r>
          </a:p>
        </p:txBody>
      </p:sp>
      <p:sp>
        <p:nvSpPr>
          <p:cNvPr id="21520" name="TextBox 17"/>
          <p:cNvSpPr txBox="1">
            <a:spLocks noChangeArrowheads="1"/>
          </p:cNvSpPr>
          <p:nvPr/>
        </p:nvSpPr>
        <p:spPr bwMode="auto">
          <a:xfrm>
            <a:off x="2662238" y="6196013"/>
            <a:ext cx="54895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h-TH" altLang="en-US" sz="2400">
                <a:latin typeface="TH Sarabun New" pitchFamily="34" charset="-34"/>
                <a:cs typeface="TH Sarabun New" pitchFamily="34" charset="-34"/>
              </a:rPr>
              <a:t>ค่าใช้จ่ายอื่น ๆ ตามหลักเกณฑ์ที่คุณะกรรมการกำหนด</a:t>
            </a:r>
            <a:endParaRPr lang="en-US" altLang="en-US" sz="2400">
              <a:latin typeface="TH Sarabun New" pitchFamily="34" charset="-34"/>
              <a:cs typeface="TH Sarabun New" pitchFamily="34" charset="-34"/>
            </a:endParaRPr>
          </a:p>
        </p:txBody>
      </p:sp>
      <p:graphicFrame>
        <p:nvGraphicFramePr>
          <p:cNvPr id="21521" name="Chart 18"/>
          <p:cNvGraphicFramePr>
            <a:graphicFrameLocks/>
          </p:cNvGraphicFramePr>
          <p:nvPr/>
        </p:nvGraphicFramePr>
        <p:xfrm>
          <a:off x="-2928938" y="1508125"/>
          <a:ext cx="5808663" cy="5534025"/>
        </p:xfrm>
        <a:graphic>
          <a:graphicData uri="http://schemas.openxmlformats.org/presentationml/2006/ole">
            <p:oleObj spid="_x0000_s21521" name="Chart" r:id="rId4" imgW="5816088" imgH="5541744" progId="Excel.Chart.8">
              <p:embed/>
            </p:oleObj>
          </a:graphicData>
        </a:graphic>
      </p:graphicFrame>
      <p:pic>
        <p:nvPicPr>
          <p:cNvPr id="21522" name="Picture 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488" y="3600450"/>
            <a:ext cx="1423987" cy="638175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1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/>
          </p:cNvPicPr>
          <p:nvPr/>
        </p:nvPicPr>
        <p:blipFill>
          <a:blip r:embed="rId3"/>
          <a:srcRect l="3156" t="276" r="2242" b="92271"/>
          <a:stretch>
            <a:fillRect/>
          </a:stretch>
        </p:blipFill>
        <p:spPr bwMode="auto">
          <a:xfrm>
            <a:off x="0" y="6408738"/>
            <a:ext cx="1219200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2" descr="Image result for digital transformation"/>
          <p:cNvPicPr>
            <a:picLocks noChangeAspect="1" noChangeArrowheads="1"/>
          </p:cNvPicPr>
          <p:nvPr/>
        </p:nvPicPr>
        <p:blipFill>
          <a:blip r:embed="rId4"/>
          <a:srcRect l="777" t="-220" r="487" b="-2"/>
          <a:stretch>
            <a:fillRect/>
          </a:stretch>
        </p:blipFill>
        <p:spPr bwMode="auto">
          <a:xfrm>
            <a:off x="1006475" y="0"/>
            <a:ext cx="10171113" cy="570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>
            <a:extLst>
              <a:ext uri="{FF2B5EF4-FFF2-40B4-BE49-F238E27FC236}"/>
            </a:extLst>
          </p:cNvPr>
          <p:cNvSpPr/>
          <p:nvPr/>
        </p:nvSpPr>
        <p:spPr>
          <a:xfrm>
            <a:off x="-7938" y="5715000"/>
            <a:ext cx="12199938" cy="1143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กองทุนดิจิทัลเพื่อเศรษฐกิจและสังคม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Image result for smart cit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1475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12192000" cy="19129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TextBox 14">
            <a:extLst>
              <a:ext uri="{FF2B5EF4-FFF2-40B4-BE49-F238E27FC236}"/>
            </a:extLst>
          </p:cNvPr>
          <p:cNvSpPr txBox="1"/>
          <p:nvPr/>
        </p:nvSpPr>
        <p:spPr>
          <a:xfrm>
            <a:off x="358775" y="495300"/>
            <a:ext cx="215106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VISION</a:t>
            </a:r>
          </a:p>
        </p:txBody>
      </p:sp>
      <p:sp>
        <p:nvSpPr>
          <p:cNvPr id="25605" name="TextBox 16"/>
          <p:cNvSpPr txBox="1">
            <a:spLocks noChangeArrowheads="1"/>
          </p:cNvSpPr>
          <p:nvPr/>
        </p:nvSpPr>
        <p:spPr bwMode="auto">
          <a:xfrm>
            <a:off x="5038725" y="339725"/>
            <a:ext cx="6337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smtClean="0">
                <a:solidFill>
                  <a:schemeClr val="accent6">
                    <a:lumMod val="50000"/>
                  </a:schemeClr>
                </a:solidFill>
                <a:latin typeface="RSU" charset="-34"/>
                <a:cs typeface="RSU" charset="-34"/>
              </a:rPr>
              <a:t>FUND of DIGITAL SUPPORTER for THAI</a:t>
            </a:r>
          </a:p>
        </p:txBody>
      </p:sp>
      <p:sp>
        <p:nvSpPr>
          <p:cNvPr id="25606" name="TextBox 17"/>
          <p:cNvSpPr txBox="1">
            <a:spLocks noChangeArrowheads="1"/>
          </p:cNvSpPr>
          <p:nvPr/>
        </p:nvSpPr>
        <p:spPr bwMode="auto">
          <a:xfrm>
            <a:off x="2932113" y="398463"/>
            <a:ext cx="1165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dirty="0" smtClean="0">
                <a:solidFill>
                  <a:schemeClr val="accent6">
                    <a:lumMod val="50000"/>
                  </a:schemeClr>
                </a:solidFill>
                <a:latin typeface="RSU" charset="-34"/>
                <a:cs typeface="RSU" charset="-34"/>
              </a:rPr>
              <a:t>TO BE</a:t>
            </a:r>
          </a:p>
        </p:txBody>
      </p:sp>
      <p:sp>
        <p:nvSpPr>
          <p:cNvPr id="25607" name="TextBox 18"/>
          <p:cNvSpPr txBox="1">
            <a:spLocks noChangeArrowheads="1"/>
          </p:cNvSpPr>
          <p:nvPr/>
        </p:nvSpPr>
        <p:spPr bwMode="auto">
          <a:xfrm>
            <a:off x="3228975" y="63500"/>
            <a:ext cx="232727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 smtClean="0">
                <a:solidFill>
                  <a:schemeClr val="accent6">
                    <a:lumMod val="50000"/>
                  </a:schemeClr>
                </a:solidFill>
                <a:latin typeface="RSU" charset="-34"/>
                <a:cs typeface="RSU" charset="-34"/>
              </a:rPr>
              <a:t>TOP OF MIND </a:t>
            </a:r>
          </a:p>
          <a:p>
            <a:pPr algn="ctr" eaLnBrk="1" hangingPunct="1">
              <a:defRPr/>
            </a:pPr>
            <a:r>
              <a:rPr lang="en-US" altLang="en-US" sz="2000" smtClean="0">
                <a:solidFill>
                  <a:schemeClr val="accent6">
                    <a:lumMod val="50000"/>
                  </a:schemeClr>
                </a:solidFill>
                <a:latin typeface="RSU" charset="-34"/>
                <a:cs typeface="RSU" charset="-34"/>
              </a:rPr>
              <a:t>&amp;</a:t>
            </a:r>
          </a:p>
          <a:p>
            <a:pPr algn="ctr" eaLnBrk="1" hangingPunct="1">
              <a:defRPr/>
            </a:pPr>
            <a:r>
              <a:rPr lang="en-US" altLang="en-US" sz="2000" smtClean="0">
                <a:solidFill>
                  <a:schemeClr val="accent6">
                    <a:lumMod val="50000"/>
                  </a:schemeClr>
                </a:solidFill>
                <a:latin typeface="RSU" charset="-34"/>
                <a:cs typeface="RSU" charset="-34"/>
              </a:rPr>
              <a:t>BE ADMIRED</a:t>
            </a:r>
          </a:p>
        </p:txBody>
      </p:sp>
      <p:sp>
        <p:nvSpPr>
          <p:cNvPr id="25608" name="TextBox 8"/>
          <p:cNvSpPr txBox="1">
            <a:spLocks noChangeArrowheads="1"/>
          </p:cNvSpPr>
          <p:nvPr/>
        </p:nvSpPr>
        <p:spPr bwMode="auto">
          <a:xfrm>
            <a:off x="7534275" y="704850"/>
            <a:ext cx="4657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u="sng" dirty="0" smtClean="0">
                <a:solidFill>
                  <a:schemeClr val="accent6">
                    <a:lumMod val="50000"/>
                  </a:schemeClr>
                </a:solidFill>
                <a:latin typeface="RSU" charset="-34"/>
                <a:cs typeface="RSU" charset="-34"/>
              </a:rPr>
              <a:t>TO DRIVE THAILAND TO SMART NATION</a:t>
            </a:r>
          </a:p>
        </p:txBody>
      </p:sp>
      <p:sp>
        <p:nvSpPr>
          <p:cNvPr id="25609" name="TextBox 9"/>
          <p:cNvSpPr txBox="1">
            <a:spLocks noChangeArrowheads="1"/>
          </p:cNvSpPr>
          <p:nvPr/>
        </p:nvSpPr>
        <p:spPr bwMode="auto">
          <a:xfrm>
            <a:off x="2878138" y="1141413"/>
            <a:ext cx="93138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h-TH" altLang="en-US" sz="2000">
                <a:latin typeface="Tahoma" pitchFamily="34" charset="0"/>
                <a:cs typeface="Tahoma" pitchFamily="34" charset="0"/>
              </a:rPr>
              <a:t>เป็นกองทุนชั้นนำในการผลักดันและเพิ่มขีดความสามารถการพัฒนาเศรษฐกิจและสังคมไทยด้วยเทคโนโลยีดิจิทัล</a:t>
            </a:r>
            <a:endParaRPr lang="en-US" alt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25610" name="TextBox 10"/>
          <p:cNvSpPr txBox="1">
            <a:spLocks noChangeArrowheads="1"/>
          </p:cNvSpPr>
          <p:nvPr/>
        </p:nvSpPr>
        <p:spPr bwMode="auto">
          <a:xfrm>
            <a:off x="295275" y="1141413"/>
            <a:ext cx="2092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2000" b="1">
                <a:latin typeface="Tahoma" pitchFamily="34" charset="0"/>
                <a:cs typeface="Tahoma" pitchFamily="34" charset="0"/>
              </a:rPr>
              <a:t>วิสัยทัศน์</a:t>
            </a:r>
            <a:endParaRPr lang="en-US" altLang="en-US" sz="2000" b="1">
              <a:latin typeface="Tahoma" pitchFamily="34" charset="0"/>
              <a:cs typeface="Tahoma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FC9D2-4C1A-41D4-8A72-B92A8394FB2A}" type="slidenum">
              <a:rPr lang="en-US"/>
              <a:pPr/>
              <a:t>15</a:t>
            </a:fld>
            <a:endParaRPr lang="en-US"/>
          </a:p>
        </p:txBody>
      </p:sp>
      <p:pic>
        <p:nvPicPr>
          <p:cNvPr id="25612" name="Picture 1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3238" y="63500"/>
            <a:ext cx="1423987" cy="638175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/>
            </a:extLst>
          </p:cNvPr>
          <p:cNvSpPr txBox="1"/>
          <p:nvPr/>
        </p:nvSpPr>
        <p:spPr>
          <a:xfrm>
            <a:off x="5253038" y="247650"/>
            <a:ext cx="592613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MISSION STATEMENT</a:t>
            </a:r>
          </a:p>
        </p:txBody>
      </p:sp>
      <p:sp>
        <p:nvSpPr>
          <p:cNvPr id="27651" name="TextBox 6"/>
          <p:cNvSpPr txBox="1">
            <a:spLocks noChangeArrowheads="1"/>
          </p:cNvSpPr>
          <p:nvPr/>
        </p:nvSpPr>
        <p:spPr bwMode="auto">
          <a:xfrm>
            <a:off x="7632700" y="703263"/>
            <a:ext cx="8239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5400" b="1">
                <a:solidFill>
                  <a:srgbClr val="00B050"/>
                </a:solidFill>
                <a:latin typeface="RSU" charset="-34"/>
                <a:cs typeface="RSU" charset="-34"/>
              </a:rPr>
              <a:t>B</a:t>
            </a:r>
          </a:p>
        </p:txBody>
      </p:sp>
      <p:sp>
        <p:nvSpPr>
          <p:cNvPr id="27652" name="TextBox 7"/>
          <p:cNvSpPr txBox="1">
            <a:spLocks noChangeArrowheads="1"/>
          </p:cNvSpPr>
          <p:nvPr/>
        </p:nvSpPr>
        <p:spPr bwMode="auto">
          <a:xfrm>
            <a:off x="6900863" y="977900"/>
            <a:ext cx="1716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000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Deliver</a:t>
            </a:r>
          </a:p>
        </p:txBody>
      </p:sp>
      <p:sp>
        <p:nvSpPr>
          <p:cNvPr id="27653" name="TextBox 8"/>
          <p:cNvSpPr txBox="1">
            <a:spLocks noChangeArrowheads="1"/>
          </p:cNvSpPr>
          <p:nvPr/>
        </p:nvSpPr>
        <p:spPr bwMode="auto">
          <a:xfrm>
            <a:off x="8207375" y="977900"/>
            <a:ext cx="3998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000" dirty="0" err="1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</a:t>
            </a:r>
            <a:r>
              <a:rPr lang="en-US" altLang="en-US" sz="2000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class funding management</a:t>
            </a:r>
          </a:p>
        </p:txBody>
      </p:sp>
      <p:sp>
        <p:nvSpPr>
          <p:cNvPr id="27654" name="TextBox 9"/>
          <p:cNvSpPr txBox="1">
            <a:spLocks noChangeArrowheads="1"/>
          </p:cNvSpPr>
          <p:nvPr/>
        </p:nvSpPr>
        <p:spPr bwMode="auto">
          <a:xfrm>
            <a:off x="7632700" y="1928813"/>
            <a:ext cx="8239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4800" b="1">
                <a:solidFill>
                  <a:srgbClr val="00B050"/>
                </a:solidFill>
                <a:latin typeface="RSU" charset="-34"/>
                <a:cs typeface="RSU" charset="-34"/>
              </a:rPr>
              <a:t>E</a:t>
            </a:r>
          </a:p>
        </p:txBody>
      </p:sp>
      <p:sp>
        <p:nvSpPr>
          <p:cNvPr id="27655" name="TextBox 10"/>
          <p:cNvSpPr txBox="1">
            <a:spLocks noChangeArrowheads="1"/>
          </p:cNvSpPr>
          <p:nvPr/>
        </p:nvSpPr>
        <p:spPr bwMode="auto">
          <a:xfrm>
            <a:off x="8207375" y="2166938"/>
            <a:ext cx="39989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000" dirty="0" err="1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ffective</a:t>
            </a:r>
            <a:r>
              <a:rPr lang="en-US" altLang="en-US" sz="2000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plan to support DE big plan and future plan</a:t>
            </a:r>
          </a:p>
        </p:txBody>
      </p:sp>
      <p:sp>
        <p:nvSpPr>
          <p:cNvPr id="27656" name="TextBox 11"/>
          <p:cNvSpPr txBox="1">
            <a:spLocks noChangeArrowheads="1"/>
          </p:cNvSpPr>
          <p:nvPr/>
        </p:nvSpPr>
        <p:spPr bwMode="auto">
          <a:xfrm>
            <a:off x="7632700" y="3362325"/>
            <a:ext cx="8239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4800" b="1">
                <a:solidFill>
                  <a:srgbClr val="00B050"/>
                </a:solidFill>
                <a:latin typeface="RSU" charset="-34"/>
                <a:cs typeface="RSU" charset="-34"/>
              </a:rPr>
              <a:t>S</a:t>
            </a:r>
          </a:p>
        </p:txBody>
      </p:sp>
      <p:sp>
        <p:nvSpPr>
          <p:cNvPr id="27657" name="TextBox 12"/>
          <p:cNvSpPr txBox="1">
            <a:spLocks noChangeArrowheads="1"/>
          </p:cNvSpPr>
          <p:nvPr/>
        </p:nvSpPr>
        <p:spPr bwMode="auto">
          <a:xfrm>
            <a:off x="8207375" y="3619500"/>
            <a:ext cx="38639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000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mart funding and expose DE potential to drive THAILAND to SMART NATION</a:t>
            </a:r>
          </a:p>
        </p:txBody>
      </p:sp>
      <p:sp>
        <p:nvSpPr>
          <p:cNvPr id="27658" name="TextBox 13"/>
          <p:cNvSpPr txBox="1">
            <a:spLocks noChangeArrowheads="1"/>
          </p:cNvSpPr>
          <p:nvPr/>
        </p:nvSpPr>
        <p:spPr bwMode="auto">
          <a:xfrm>
            <a:off x="7632700" y="5160963"/>
            <a:ext cx="8239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4800" b="1">
                <a:solidFill>
                  <a:srgbClr val="00B050"/>
                </a:solidFill>
                <a:latin typeface="RSU" charset="-34"/>
                <a:cs typeface="RSU" charset="-34"/>
              </a:rPr>
              <a:t>T</a:t>
            </a:r>
          </a:p>
        </p:txBody>
      </p:sp>
      <p:sp>
        <p:nvSpPr>
          <p:cNvPr id="27659" name="TextBox 14"/>
          <p:cNvSpPr txBox="1">
            <a:spLocks noChangeArrowheads="1"/>
          </p:cNvSpPr>
          <p:nvPr/>
        </p:nvSpPr>
        <p:spPr bwMode="auto">
          <a:xfrm>
            <a:off x="5435600" y="5395913"/>
            <a:ext cx="30210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Provide </a:t>
            </a:r>
            <a:r>
              <a:rPr lang="en-US" altLang="en-US" sz="2000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Knowledge to</a:t>
            </a:r>
          </a:p>
        </p:txBody>
      </p:sp>
      <p:sp>
        <p:nvSpPr>
          <p:cNvPr id="27660" name="TextBox 15"/>
          <p:cNvSpPr txBox="1">
            <a:spLocks noChangeArrowheads="1"/>
          </p:cNvSpPr>
          <p:nvPr/>
        </p:nvSpPr>
        <p:spPr bwMode="auto">
          <a:xfrm>
            <a:off x="8216900" y="5395913"/>
            <a:ext cx="3863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000" dirty="0" err="1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hais</a:t>
            </a:r>
            <a:endParaRPr lang="en-US" altLang="en-US" sz="2000" dirty="0" smtClean="0">
              <a:solidFill>
                <a:schemeClr val="accent6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7661" name="Picture 8" descr="Image result for thailand 4.0"/>
          <p:cNvPicPr>
            <a:picLocks noChangeAspect="1" noChangeArrowheads="1"/>
          </p:cNvPicPr>
          <p:nvPr/>
        </p:nvPicPr>
        <p:blipFill>
          <a:blip r:embed="rId3"/>
          <a:srcRect l="23866" r="20547"/>
          <a:stretch>
            <a:fillRect/>
          </a:stretch>
        </p:blipFill>
        <p:spPr bwMode="auto">
          <a:xfrm>
            <a:off x="79375" y="314325"/>
            <a:ext cx="5172075" cy="620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62" name="TextBox 16"/>
          <p:cNvSpPr txBox="1">
            <a:spLocks noChangeArrowheads="1"/>
          </p:cNvSpPr>
          <p:nvPr/>
        </p:nvSpPr>
        <p:spPr bwMode="auto">
          <a:xfrm>
            <a:off x="9793288" y="609600"/>
            <a:ext cx="1587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sz="2000" b="1">
                <a:latin typeface="Tahoma" pitchFamily="34" charset="0"/>
                <a:cs typeface="Tahoma" pitchFamily="34" charset="0"/>
              </a:rPr>
              <a:t>พันธกิจ</a:t>
            </a:r>
            <a:endParaRPr lang="en-US" altLang="en-US" sz="2000" b="1">
              <a:latin typeface="Tahoma" pitchFamily="34" charset="0"/>
              <a:cs typeface="Tahoma" pitchFamily="34" charset="0"/>
            </a:endParaRPr>
          </a:p>
        </p:txBody>
      </p:sp>
      <p:sp>
        <p:nvSpPr>
          <p:cNvPr id="27663" name="TextBox 17"/>
          <p:cNvSpPr txBox="1">
            <a:spLocks noChangeArrowheads="1"/>
          </p:cNvSpPr>
          <p:nvPr/>
        </p:nvSpPr>
        <p:spPr bwMode="auto">
          <a:xfrm>
            <a:off x="7008813" y="1425575"/>
            <a:ext cx="47767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h-TH" altLang="en-US" sz="2000">
                <a:latin typeface="TH SarabunPSK" pitchFamily="34" charset="-34"/>
                <a:cs typeface="TH SarabunPSK" pitchFamily="34" charset="-34"/>
              </a:rPr>
              <a:t>เป็นกองทุนที่ดีที่สุดในระดับประเทศและอาเซียนเน้นโครงการที่มี </a:t>
            </a:r>
            <a:r>
              <a:rPr lang="en-US" altLang="en-US" sz="2000">
                <a:latin typeface="TH SarabunPSK" pitchFamily="34" charset="-34"/>
                <a:cs typeface="TH SarabunPSK" pitchFamily="34" charset="-34"/>
              </a:rPr>
              <a:t>Innovation </a:t>
            </a:r>
            <a:r>
              <a:rPr lang="th-TH" altLang="en-US" sz="2000">
                <a:latin typeface="TH SarabunPSK" pitchFamily="34" charset="-34"/>
                <a:cs typeface="TH SarabunPSK" pitchFamily="34" charset="-34"/>
              </a:rPr>
              <a:t>และ ทำได้จริง</a:t>
            </a:r>
            <a:endParaRPr lang="en-US" altLang="en-US" sz="200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664" name="TextBox 18"/>
          <p:cNvSpPr txBox="1">
            <a:spLocks noChangeArrowheads="1"/>
          </p:cNvSpPr>
          <p:nvPr/>
        </p:nvSpPr>
        <p:spPr bwMode="auto">
          <a:xfrm>
            <a:off x="8099425" y="2792413"/>
            <a:ext cx="41735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h-TH" altLang="en-US" sz="2000">
                <a:latin typeface="TH SarabunPSK" pitchFamily="34" charset="-34"/>
                <a:cs typeface="TH SarabunPSK" pitchFamily="34" charset="-34"/>
              </a:rPr>
              <a:t>มีแผนงานที่มีประสิทธิภาพในการสนับสนุนกระทรวงดิจิทัลฯและแผนในอนาคต</a:t>
            </a:r>
            <a:endParaRPr lang="en-US" altLang="en-US" sz="200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665" name="TextBox 19"/>
          <p:cNvSpPr txBox="1">
            <a:spLocks noChangeArrowheads="1"/>
          </p:cNvSpPr>
          <p:nvPr/>
        </p:nvSpPr>
        <p:spPr bwMode="auto">
          <a:xfrm>
            <a:off x="8099425" y="4586288"/>
            <a:ext cx="40211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h-TH" altLang="en-US" sz="2000">
                <a:latin typeface="TH SarabunPSK" pitchFamily="34" charset="-34"/>
                <a:cs typeface="TH SarabunPSK" pitchFamily="34" charset="-34"/>
              </a:rPr>
              <a:t>เป็นกองทุนสมาร์ทฟันด์ที่ใช้ทรัพยากรอย่างคุ้มค่าและรอบด้าน รวมถึงการผลักดันประเทศไทยสู่การเป็นสมาร์ทเนชั่น</a:t>
            </a:r>
            <a:endParaRPr lang="en-US" altLang="en-US" sz="200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666" name="TextBox 20"/>
          <p:cNvSpPr txBox="1">
            <a:spLocks noChangeArrowheads="1"/>
          </p:cNvSpPr>
          <p:nvPr/>
        </p:nvSpPr>
        <p:spPr bwMode="auto">
          <a:xfrm>
            <a:off x="6342063" y="5715000"/>
            <a:ext cx="30845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h-TH" altLang="en-US" sz="2000">
                <a:latin typeface="TH SarabunPSK" pitchFamily="34" charset="-34"/>
                <a:cs typeface="TH SarabunPSK" pitchFamily="34" charset="-34"/>
              </a:rPr>
              <a:t>เป็นกองทุนที่ให้ความรู้และร่วมพัฒนาศักยภาพคนไทยสู่ยุคดิจิทัล</a:t>
            </a:r>
            <a:endParaRPr lang="en-US" altLang="en-US" sz="200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Slide Number Placeholder 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4CC-1C1E-4A2B-B9D9-E5AB7D837F9D}" type="slidenum">
              <a:rPr lang="en-US"/>
              <a:pPr/>
              <a:t>16</a:t>
            </a:fld>
            <a:endParaRPr lang="en-US"/>
          </a:p>
        </p:txBody>
      </p:sp>
      <p:pic>
        <p:nvPicPr>
          <p:cNvPr id="27668" name="Picture 1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3238" y="63500"/>
            <a:ext cx="1423987" cy="638175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5513" y="6113463"/>
            <a:ext cx="2743200" cy="365125"/>
          </a:xfrm>
        </p:spPr>
        <p:txBody>
          <a:bodyPr/>
          <a:lstStyle/>
          <a:p>
            <a:fld id="{8BA6244E-EC9B-4C4C-804F-2A4ED9F83495}" type="slidenum">
              <a:rPr lang="en-US"/>
              <a:pPr/>
              <a:t>17</a:t>
            </a:fld>
            <a:endParaRPr lang="en-US"/>
          </a:p>
        </p:txBody>
      </p:sp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398463" y="4241800"/>
            <a:ext cx="3736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CHANGE</a:t>
            </a:r>
          </a:p>
        </p:txBody>
      </p:sp>
      <p:sp>
        <p:nvSpPr>
          <p:cNvPr id="29700" name="TextBox 5"/>
          <p:cNvSpPr txBox="1">
            <a:spLocks noChangeArrowheads="1"/>
          </p:cNvSpPr>
          <p:nvPr/>
        </p:nvSpPr>
        <p:spPr bwMode="auto">
          <a:xfrm>
            <a:off x="7132638" y="4241800"/>
            <a:ext cx="5327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200" b="1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FILLING</a:t>
            </a:r>
          </a:p>
        </p:txBody>
      </p:sp>
      <p:sp>
        <p:nvSpPr>
          <p:cNvPr id="29701" name="TextBox 8"/>
          <p:cNvSpPr txBox="1">
            <a:spLocks noChangeArrowheads="1"/>
          </p:cNvSpPr>
          <p:nvPr/>
        </p:nvSpPr>
        <p:spPr bwMode="auto">
          <a:xfrm>
            <a:off x="4227513" y="4241800"/>
            <a:ext cx="3736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200" b="1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</a:t>
            </a:r>
          </a:p>
        </p:txBody>
      </p:sp>
      <p:sp>
        <p:nvSpPr>
          <p:cNvPr id="29702" name="TextBox 9"/>
          <p:cNvSpPr txBox="1">
            <a:spLocks noChangeArrowheads="1"/>
          </p:cNvSpPr>
          <p:nvPr/>
        </p:nvSpPr>
        <p:spPr bwMode="auto">
          <a:xfrm>
            <a:off x="5060950" y="4949825"/>
            <a:ext cx="197485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2200">
                <a:latin typeface="Aqua Grotesque" charset="0"/>
              </a:rPr>
              <a:t>INITIATIVE</a:t>
            </a:r>
          </a:p>
        </p:txBody>
      </p:sp>
      <p:sp>
        <p:nvSpPr>
          <p:cNvPr id="29703" name="TextBox 10"/>
          <p:cNvSpPr txBox="1">
            <a:spLocks noChangeArrowheads="1"/>
          </p:cNvSpPr>
          <p:nvPr/>
        </p:nvSpPr>
        <p:spPr bwMode="auto">
          <a:xfrm>
            <a:off x="8237538" y="3937000"/>
            <a:ext cx="11493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2200">
                <a:latin typeface="Aqua Grotesque" charset="0"/>
              </a:rPr>
              <a:t>GAP</a:t>
            </a:r>
          </a:p>
        </p:txBody>
      </p:sp>
      <p:sp>
        <p:nvSpPr>
          <p:cNvPr id="12" name="Rectangle 11">
            <a:extLst>
              <a:ext uri="{FF2B5EF4-FFF2-40B4-BE49-F238E27FC236}"/>
            </a:extLst>
          </p:cNvPr>
          <p:cNvSpPr/>
          <p:nvPr/>
        </p:nvSpPr>
        <p:spPr>
          <a:xfrm>
            <a:off x="0" y="188913"/>
            <a:ext cx="12192000" cy="8413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เป้าประสงค์หลักของกองทุนฯ</a:t>
            </a:r>
            <a:endParaRPr lang="en-US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705" name="TextBox 12"/>
          <p:cNvSpPr txBox="1">
            <a:spLocks noChangeArrowheads="1"/>
          </p:cNvSpPr>
          <p:nvPr/>
        </p:nvSpPr>
        <p:spPr bwMode="auto">
          <a:xfrm>
            <a:off x="2163763" y="5441950"/>
            <a:ext cx="77676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200" b="1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BETTER LIVING</a:t>
            </a:r>
          </a:p>
        </p:txBody>
      </p:sp>
      <p:sp>
        <p:nvSpPr>
          <p:cNvPr id="14" name="Thought Bubble: Cloud 13">
            <a:extLst>
              <a:ext uri="{FF2B5EF4-FFF2-40B4-BE49-F238E27FC236}"/>
            </a:extLst>
          </p:cNvPr>
          <p:cNvSpPr/>
          <p:nvPr/>
        </p:nvSpPr>
        <p:spPr>
          <a:xfrm>
            <a:off x="509588" y="1563688"/>
            <a:ext cx="3514725" cy="1903412"/>
          </a:xfrm>
          <a:prstGeom prst="cloudCallout">
            <a:avLst>
              <a:gd name="adj1" fmla="val -17581"/>
              <a:gd name="adj2" fmla="val 7526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เป็นผู้สร้าง</a:t>
            </a:r>
            <a:endPara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“ความเปลี่ยนแปลง”</a:t>
            </a:r>
            <a:endPara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hought Bubble: Cloud 15">
            <a:extLst>
              <a:ext uri="{FF2B5EF4-FFF2-40B4-BE49-F238E27FC236}"/>
            </a:extLst>
          </p:cNvPr>
          <p:cNvSpPr/>
          <p:nvPr/>
        </p:nvSpPr>
        <p:spPr>
          <a:xfrm>
            <a:off x="4657725" y="1782763"/>
            <a:ext cx="2876550" cy="1903412"/>
          </a:xfrm>
          <a:prstGeom prst="cloudCallout">
            <a:avLst>
              <a:gd name="adj1" fmla="val 23867"/>
              <a:gd name="adj2" fmla="val 7000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เป็นผู้สร้างข้อ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“ริเริ่มใหม่ ๆ” </a:t>
            </a:r>
            <a:endPara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hought Bubble: Cloud 16">
            <a:extLst>
              <a:ext uri="{FF2B5EF4-FFF2-40B4-BE49-F238E27FC236}"/>
            </a:extLst>
          </p:cNvPr>
          <p:cNvSpPr/>
          <p:nvPr/>
        </p:nvSpPr>
        <p:spPr>
          <a:xfrm>
            <a:off x="8515350" y="1460500"/>
            <a:ext cx="3149600" cy="2225675"/>
          </a:xfrm>
          <a:prstGeom prst="cloud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เป็นผู้ช่วย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“เติมเต็มช่องว่าง” </a:t>
            </a:r>
            <a:r>
              <a:rPr lang="th-TH" sz="1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ต่างๆ</a:t>
            </a:r>
            <a:r>
              <a:rPr lang="th-TH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ที่เกิดขึ้น</a:t>
            </a:r>
            <a:endPara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9709" name="Picture 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77513" y="266700"/>
            <a:ext cx="1422400" cy="638175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/>
            </a:extLst>
          </p:cNvPr>
          <p:cNvSpPr/>
          <p:nvPr/>
        </p:nvSpPr>
        <p:spPr>
          <a:xfrm>
            <a:off x="8936038" y="4246563"/>
            <a:ext cx="174625" cy="1647825"/>
          </a:xfrm>
          <a:prstGeom prst="rect">
            <a:avLst/>
          </a:prstGeom>
          <a:solidFill>
            <a:schemeClr val="accent6">
              <a:lumMod val="50000"/>
              <a:alpha val="50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75" name="Oval 74">
            <a:extLst>
              <a:ext uri="{FF2B5EF4-FFF2-40B4-BE49-F238E27FC236}"/>
            </a:extLst>
          </p:cNvPr>
          <p:cNvSpPr/>
          <p:nvPr/>
        </p:nvSpPr>
        <p:spPr>
          <a:xfrm>
            <a:off x="8420100" y="3924300"/>
            <a:ext cx="1206500" cy="11557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4" name="Rectangle 73">
            <a:extLst>
              <a:ext uri="{FF2B5EF4-FFF2-40B4-BE49-F238E27FC236}"/>
            </a:extLst>
          </p:cNvPr>
          <p:cNvSpPr/>
          <p:nvPr/>
        </p:nvSpPr>
        <p:spPr>
          <a:xfrm>
            <a:off x="6959600" y="3236913"/>
            <a:ext cx="185738" cy="2651125"/>
          </a:xfrm>
          <a:prstGeom prst="rect">
            <a:avLst/>
          </a:prstGeom>
          <a:solidFill>
            <a:schemeClr val="accent6">
              <a:lumMod val="50000"/>
              <a:alpha val="50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73" name="Oval 72">
            <a:extLst>
              <a:ext uri="{FF2B5EF4-FFF2-40B4-BE49-F238E27FC236}"/>
            </a:extLst>
          </p:cNvPr>
          <p:cNvSpPr/>
          <p:nvPr/>
        </p:nvSpPr>
        <p:spPr>
          <a:xfrm>
            <a:off x="6438900" y="2874963"/>
            <a:ext cx="1206500" cy="115728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9" name="Oval 68">
            <a:extLst>
              <a:ext uri="{FF2B5EF4-FFF2-40B4-BE49-F238E27FC236}"/>
            </a:extLst>
          </p:cNvPr>
          <p:cNvSpPr/>
          <p:nvPr/>
        </p:nvSpPr>
        <p:spPr>
          <a:xfrm>
            <a:off x="4583113" y="2062163"/>
            <a:ext cx="1208087" cy="115728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>
            <a:extLst>
              <a:ext uri="{FF2B5EF4-FFF2-40B4-BE49-F238E27FC236}"/>
            </a:extLst>
          </p:cNvPr>
          <p:cNvSpPr/>
          <p:nvPr/>
        </p:nvSpPr>
        <p:spPr>
          <a:xfrm>
            <a:off x="1441450" y="4741863"/>
            <a:ext cx="185738" cy="1131887"/>
          </a:xfrm>
          <a:prstGeom prst="rect">
            <a:avLst/>
          </a:prstGeom>
          <a:solidFill>
            <a:schemeClr val="accent6">
              <a:lumMod val="50000"/>
              <a:alpha val="50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13" name="Oval 12">
            <a:extLst>
              <a:ext uri="{FF2B5EF4-FFF2-40B4-BE49-F238E27FC236}"/>
            </a:extLst>
          </p:cNvPr>
          <p:cNvSpPr/>
          <p:nvPr/>
        </p:nvSpPr>
        <p:spPr>
          <a:xfrm>
            <a:off x="928688" y="3587750"/>
            <a:ext cx="1208087" cy="115728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/>
            </a:extLst>
          </p:cNvPr>
          <p:cNvSpPr/>
          <p:nvPr/>
        </p:nvSpPr>
        <p:spPr>
          <a:xfrm>
            <a:off x="0" y="188913"/>
            <a:ext cx="12192000" cy="8413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กรอบโครงการตามยุทธศาสตร์</a:t>
            </a:r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พ.ศ. </a:t>
            </a:r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2562 - 2564</a:t>
            </a:r>
          </a:p>
        </p:txBody>
      </p:sp>
      <p:pic>
        <p:nvPicPr>
          <p:cNvPr id="30730" name="Picture 2" descr="Related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05588" y="3017838"/>
            <a:ext cx="8731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>
            <a:extLst>
              <a:ext uri="{FF2B5EF4-FFF2-40B4-BE49-F238E27FC236}"/>
            </a:extLst>
          </p:cNvPr>
          <p:cNvSpPr txBox="1"/>
          <p:nvPr/>
        </p:nvSpPr>
        <p:spPr>
          <a:xfrm>
            <a:off x="57150" y="2667000"/>
            <a:ext cx="29543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DIGITAL </a:t>
            </a:r>
            <a:r>
              <a:rPr lang="en-US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anose="02000506040000020003" pitchFamily="2" charset="-34"/>
                <a:cs typeface="RSU" panose="02000506040000020003" pitchFamily="2" charset="-34"/>
              </a:rPr>
              <a:t>S</a:t>
            </a: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ECURITY</a:t>
            </a:r>
          </a:p>
        </p:txBody>
      </p:sp>
      <p:sp>
        <p:nvSpPr>
          <p:cNvPr id="24" name="TextBox 23">
            <a:extLst>
              <a:ext uri="{FF2B5EF4-FFF2-40B4-BE49-F238E27FC236}"/>
            </a:extLst>
          </p:cNvPr>
          <p:cNvSpPr txBox="1"/>
          <p:nvPr/>
        </p:nvSpPr>
        <p:spPr>
          <a:xfrm>
            <a:off x="1744663" y="2128838"/>
            <a:ext cx="3221037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DIGITAL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anose="02000506040000020003" pitchFamily="2" charset="-34"/>
                <a:cs typeface="RSU" panose="02000506040000020003" pitchFamily="2" charset="-34"/>
              </a:rPr>
              <a:t>I</a:t>
            </a: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NFRASTRUCTURE</a:t>
            </a:r>
          </a:p>
        </p:txBody>
      </p:sp>
      <p:sp>
        <p:nvSpPr>
          <p:cNvPr id="35" name="TextBox 34">
            <a:extLst>
              <a:ext uri="{FF2B5EF4-FFF2-40B4-BE49-F238E27FC236}"/>
            </a:extLst>
          </p:cNvPr>
          <p:cNvSpPr txBox="1"/>
          <p:nvPr/>
        </p:nvSpPr>
        <p:spPr>
          <a:xfrm>
            <a:off x="457200" y="5876925"/>
            <a:ext cx="11364913" cy="460375"/>
          </a:xfrm>
          <a:prstGeom prst="rect">
            <a:avLst/>
          </a:prstGeom>
          <a:solidFill>
            <a:schemeClr val="accent6">
              <a:lumMod val="50000"/>
              <a:alpha val="50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latin typeface="RSU" panose="02000506040000020003" pitchFamily="2" charset="-34"/>
                <a:cs typeface="RSU" panose="02000506040000020003" pitchFamily="2" charset="-34"/>
              </a:rPr>
              <a:t>ภายใต้การบริหารกองทุนฯ อย่างมีประสิทธิภาพและประสิทธิผล</a:t>
            </a:r>
            <a:endParaRPr lang="en-US" sz="2400" b="1" dirty="0"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pic>
        <p:nvPicPr>
          <p:cNvPr id="30734" name="Picture 2" descr="Image result for it system icon"/>
          <p:cNvPicPr>
            <a:picLocks noChangeAspect="1" noChangeArrowheads="1"/>
          </p:cNvPicPr>
          <p:nvPr/>
        </p:nvPicPr>
        <p:blipFill>
          <a:blip r:embed="rId4"/>
          <a:srcRect l="3917" t="36382" r="71608" b="36180"/>
          <a:stretch>
            <a:fillRect/>
          </a:stretch>
        </p:blipFill>
        <p:spPr bwMode="auto">
          <a:xfrm>
            <a:off x="1198563" y="3898900"/>
            <a:ext cx="665162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5" name="Picture 4" descr="Image result for e-government icon"/>
          <p:cNvPicPr>
            <a:picLocks noChangeAspect="1" noChangeArrowheads="1"/>
          </p:cNvPicPr>
          <p:nvPr/>
        </p:nvPicPr>
        <p:blipFill>
          <a:blip r:embed="rId5">
            <a:grayscl/>
            <a:biLevel thresh="50000"/>
          </a:blip>
          <a:srcRect/>
          <a:stretch>
            <a:fillRect/>
          </a:stretch>
        </p:blipFill>
        <p:spPr bwMode="auto">
          <a:xfrm>
            <a:off x="4816475" y="2287588"/>
            <a:ext cx="741363" cy="74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45">
            <a:extLst>
              <a:ext uri="{FF2B5EF4-FFF2-40B4-BE49-F238E27FC236}"/>
            </a:extLst>
          </p:cNvPr>
          <p:cNvSpPr txBox="1"/>
          <p:nvPr/>
        </p:nvSpPr>
        <p:spPr>
          <a:xfrm>
            <a:off x="5608638" y="2184400"/>
            <a:ext cx="29829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DIGITAL</a:t>
            </a:r>
            <a:r>
              <a:rPr lang="en-US" sz="1600" b="1" dirty="0">
                <a:latin typeface="RSU" panose="02000506040000020003" pitchFamily="2" charset="-34"/>
                <a:cs typeface="RSU" panose="02000506040000020003" pitchFamily="2" charset="-34"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anose="02000506040000020003" pitchFamily="2" charset="-34"/>
                <a:cs typeface="RSU" panose="02000506040000020003" pitchFamily="2" charset="-34"/>
              </a:rPr>
              <a:t>M</a:t>
            </a: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ANPOWER</a:t>
            </a:r>
            <a:endParaRPr lang="en-US" sz="1600" b="1" dirty="0"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30737" name="TextBox 62"/>
          <p:cNvSpPr txBox="1">
            <a:spLocks noChangeArrowheads="1"/>
          </p:cNvSpPr>
          <p:nvPr/>
        </p:nvSpPr>
        <p:spPr bwMode="auto">
          <a:xfrm>
            <a:off x="6005513" y="2528888"/>
            <a:ext cx="21891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b="1">
                <a:latin typeface="RSU" charset="-34"/>
                <a:cs typeface="RSU" charset="-34"/>
              </a:rPr>
              <a:t>การพัฒนาบุคลากรดิจิทัล</a:t>
            </a:r>
          </a:p>
        </p:txBody>
      </p:sp>
      <p:sp>
        <p:nvSpPr>
          <p:cNvPr id="30738" name="TextBox 63"/>
          <p:cNvSpPr txBox="1">
            <a:spLocks noChangeArrowheads="1"/>
          </p:cNvSpPr>
          <p:nvPr/>
        </p:nvSpPr>
        <p:spPr bwMode="auto">
          <a:xfrm>
            <a:off x="2038350" y="2505075"/>
            <a:ext cx="26146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b="1">
                <a:latin typeface="RSU" charset="-34"/>
                <a:cs typeface="RSU" charset="-34"/>
              </a:rPr>
              <a:t>โครงสร้างพื้นฐานดิจิทัล</a:t>
            </a:r>
            <a:endParaRPr lang="en-US" altLang="en-US" b="1">
              <a:latin typeface="RSU" charset="-34"/>
              <a:cs typeface="RSU" charset="-34"/>
            </a:endParaRPr>
          </a:p>
        </p:txBody>
      </p:sp>
      <p:sp>
        <p:nvSpPr>
          <p:cNvPr id="30739" name="TextBox 65"/>
          <p:cNvSpPr txBox="1">
            <a:spLocks noChangeArrowheads="1"/>
          </p:cNvSpPr>
          <p:nvPr/>
        </p:nvSpPr>
        <p:spPr bwMode="auto">
          <a:xfrm>
            <a:off x="-139700" y="3009900"/>
            <a:ext cx="33416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b="1">
                <a:latin typeface="RSU" charset="-34"/>
                <a:cs typeface="RSU" charset="-34"/>
              </a:rPr>
              <a:t>การพัฒนาความปลอดภัย</a:t>
            </a:r>
            <a:endParaRPr lang="en-US" altLang="en-US" b="1">
              <a:latin typeface="RSU" charset="-34"/>
              <a:cs typeface="RSU" charset="-34"/>
            </a:endParaRPr>
          </a:p>
          <a:p>
            <a:pPr algn="ctr" eaLnBrk="1" hangingPunct="1"/>
            <a:r>
              <a:rPr lang="th-TH" altLang="en-US" b="1">
                <a:latin typeface="RSU" charset="-34"/>
                <a:cs typeface="RSU" charset="-34"/>
              </a:rPr>
              <a:t>ในโลกดิจิทัล</a:t>
            </a:r>
            <a:endParaRPr lang="en-US" altLang="en-US" b="1">
              <a:latin typeface="RSU" charset="-34"/>
              <a:cs typeface="RSU" charset="-34"/>
            </a:endParaRPr>
          </a:p>
        </p:txBody>
      </p:sp>
      <p:sp>
        <p:nvSpPr>
          <p:cNvPr id="72" name="Rectangle 71">
            <a:extLst>
              <a:ext uri="{FF2B5EF4-FFF2-40B4-BE49-F238E27FC236}"/>
            </a:extLst>
          </p:cNvPr>
          <p:cNvSpPr/>
          <p:nvPr/>
        </p:nvSpPr>
        <p:spPr>
          <a:xfrm>
            <a:off x="5094288" y="3224213"/>
            <a:ext cx="185737" cy="2649537"/>
          </a:xfrm>
          <a:prstGeom prst="rect">
            <a:avLst/>
          </a:prstGeom>
          <a:solidFill>
            <a:schemeClr val="accent6">
              <a:lumMod val="50000"/>
              <a:alpha val="50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25" name="Rectangle 24">
            <a:extLst>
              <a:ext uri="{FF2B5EF4-FFF2-40B4-BE49-F238E27FC236}"/>
            </a:extLst>
          </p:cNvPr>
          <p:cNvSpPr/>
          <p:nvPr/>
        </p:nvSpPr>
        <p:spPr>
          <a:xfrm>
            <a:off x="3219450" y="4038600"/>
            <a:ext cx="206375" cy="1835150"/>
          </a:xfrm>
          <a:prstGeom prst="rect">
            <a:avLst/>
          </a:prstGeom>
          <a:solidFill>
            <a:schemeClr val="accent6">
              <a:lumMod val="50000"/>
              <a:alpha val="50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26" name="Oval 25">
            <a:extLst>
              <a:ext uri="{FF2B5EF4-FFF2-40B4-BE49-F238E27FC236}"/>
            </a:extLst>
          </p:cNvPr>
          <p:cNvSpPr/>
          <p:nvPr/>
        </p:nvSpPr>
        <p:spPr>
          <a:xfrm>
            <a:off x="2713038" y="2881313"/>
            <a:ext cx="1208087" cy="115728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" name="TextBox 27">
            <a:extLst>
              <a:ext uri="{FF2B5EF4-FFF2-40B4-BE49-F238E27FC236}"/>
            </a:extLst>
          </p:cNvPr>
          <p:cNvSpPr txBox="1"/>
          <p:nvPr/>
        </p:nvSpPr>
        <p:spPr>
          <a:xfrm>
            <a:off x="7737475" y="3157538"/>
            <a:ext cx="25717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DIGITAL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anose="02000506040000020003" pitchFamily="2" charset="-34"/>
                <a:cs typeface="RSU" panose="02000506040000020003" pitchFamily="2" charset="-34"/>
              </a:rPr>
              <a:t>A</a:t>
            </a: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PPLICATION</a:t>
            </a:r>
          </a:p>
        </p:txBody>
      </p:sp>
      <p:sp>
        <p:nvSpPr>
          <p:cNvPr id="30744" name="TextBox 28"/>
          <p:cNvSpPr txBox="1">
            <a:spLocks noChangeArrowheads="1"/>
          </p:cNvSpPr>
          <p:nvPr/>
        </p:nvSpPr>
        <p:spPr bwMode="auto">
          <a:xfrm>
            <a:off x="7456488" y="3584575"/>
            <a:ext cx="31337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b="1">
                <a:latin typeface="RSU" charset="-34"/>
                <a:cs typeface="RSU" charset="-34"/>
              </a:rPr>
              <a:t>การต่อยอดเทคโนโลยีที่มีศักยภาพ</a:t>
            </a:r>
          </a:p>
        </p:txBody>
      </p:sp>
      <p:pic>
        <p:nvPicPr>
          <p:cNvPr id="30745" name="Picture 2" descr="Image result for accelerate ico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89975" y="4143375"/>
            <a:ext cx="668338" cy="66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6" name="Picture 26" descr="Related imag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5913" y="3000375"/>
            <a:ext cx="92075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>
            <a:extLst>
              <a:ext uri="{FF2B5EF4-FFF2-40B4-BE49-F238E27FC236}"/>
            </a:extLst>
          </p:cNvPr>
          <p:cNvSpPr txBox="1"/>
          <p:nvPr/>
        </p:nvSpPr>
        <p:spPr>
          <a:xfrm>
            <a:off x="3576638" y="1287463"/>
            <a:ext cx="322103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DIGITAL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anose="02000506040000020003" pitchFamily="2" charset="-34"/>
                <a:cs typeface="RSU" panose="02000506040000020003" pitchFamily="2" charset="-34"/>
              </a:rPr>
              <a:t>G</a:t>
            </a: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OVERNMENT</a:t>
            </a:r>
          </a:p>
        </p:txBody>
      </p:sp>
      <p:sp>
        <p:nvSpPr>
          <p:cNvPr id="30748" name="TextBox 31"/>
          <p:cNvSpPr txBox="1">
            <a:spLocks noChangeArrowheads="1"/>
          </p:cNvSpPr>
          <p:nvPr/>
        </p:nvSpPr>
        <p:spPr bwMode="auto">
          <a:xfrm>
            <a:off x="3879850" y="1681163"/>
            <a:ext cx="2614613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th-TH" altLang="en-US" b="1">
                <a:latin typeface="RSU" charset="-34"/>
                <a:ea typeface="DB Ozone X"/>
                <a:cs typeface="RSU" charset="-34"/>
                <a:sym typeface="Bebas Neue"/>
              </a:rPr>
              <a:t>การพัฒนารัฐบาลดิจิทัล</a:t>
            </a:r>
            <a:endParaRPr lang="en-US" altLang="en-US" b="1">
              <a:latin typeface="RSU" charset="-34"/>
              <a:ea typeface="DB Ozone X"/>
              <a:cs typeface="RSU" charset="-34"/>
              <a:sym typeface="Bebas Neue"/>
            </a:endParaRPr>
          </a:p>
        </p:txBody>
      </p:sp>
      <p:sp>
        <p:nvSpPr>
          <p:cNvPr id="2" name="Slide Number Placeholder 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1687D-1E81-46B4-9930-74C2092BCD70}" type="slidenum">
              <a:rPr lang="en-US"/>
              <a:pPr/>
              <a:t>18</a:t>
            </a:fld>
            <a:endParaRPr lang="en-US"/>
          </a:p>
        </p:txBody>
      </p:sp>
      <p:sp>
        <p:nvSpPr>
          <p:cNvPr id="33" name="Rectangle 32">
            <a:extLst>
              <a:ext uri="{FF2B5EF4-FFF2-40B4-BE49-F238E27FC236}"/>
            </a:extLst>
          </p:cNvPr>
          <p:cNvSpPr/>
          <p:nvPr/>
        </p:nvSpPr>
        <p:spPr>
          <a:xfrm>
            <a:off x="10977563" y="3211513"/>
            <a:ext cx="185737" cy="2649537"/>
          </a:xfrm>
          <a:prstGeom prst="rect">
            <a:avLst/>
          </a:prstGeom>
          <a:solidFill>
            <a:schemeClr val="accent6">
              <a:lumMod val="50000"/>
              <a:alpha val="50000"/>
            </a:schemeClr>
          </a:soli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34" name="Oval 33">
            <a:extLst>
              <a:ext uri="{FF2B5EF4-FFF2-40B4-BE49-F238E27FC236}"/>
            </a:extLst>
          </p:cNvPr>
          <p:cNvSpPr/>
          <p:nvPr/>
        </p:nvSpPr>
        <p:spPr>
          <a:xfrm>
            <a:off x="10455275" y="2849563"/>
            <a:ext cx="1208088" cy="115728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" name="TextBox 35">
            <a:extLst>
              <a:ext uri="{FF2B5EF4-FFF2-40B4-BE49-F238E27FC236}"/>
            </a:extLst>
          </p:cNvPr>
          <p:cNvSpPr txBox="1"/>
          <p:nvPr/>
        </p:nvSpPr>
        <p:spPr>
          <a:xfrm>
            <a:off x="9772650" y="2098675"/>
            <a:ext cx="25733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DIGITAL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anose="02000506040000020003" pitchFamily="2" charset="-34"/>
                <a:cs typeface="RSU" panose="02000506040000020003" pitchFamily="2" charset="-34"/>
              </a:rPr>
              <a:t>+</a:t>
            </a: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PLUS</a:t>
            </a:r>
          </a:p>
        </p:txBody>
      </p:sp>
      <p:sp>
        <p:nvSpPr>
          <p:cNvPr id="30753" name="TextBox 36"/>
          <p:cNvSpPr txBox="1">
            <a:spLocks noChangeArrowheads="1"/>
          </p:cNvSpPr>
          <p:nvPr/>
        </p:nvSpPr>
        <p:spPr bwMode="auto">
          <a:xfrm>
            <a:off x="9994900" y="2528888"/>
            <a:ext cx="23844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en-US" b="1">
                <a:latin typeface="RSU" charset="-34"/>
                <a:cs typeface="RSU" charset="-34"/>
              </a:rPr>
              <a:t>การพัฒนาตามนโยบายเร่งด่วนของรัฐ</a:t>
            </a:r>
          </a:p>
        </p:txBody>
      </p:sp>
      <p:pic>
        <p:nvPicPr>
          <p:cNvPr id="30754" name="Picture 6" descr="Related image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785475" y="3163888"/>
            <a:ext cx="5476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5" name="Picture 3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2075" y="6337300"/>
            <a:ext cx="836613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6" name="Picture 19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577513" y="266700"/>
            <a:ext cx="1422400" cy="638175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1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/>
          </p:cNvPicPr>
          <p:nvPr/>
        </p:nvPicPr>
        <p:blipFill>
          <a:blip r:embed="rId2"/>
          <a:srcRect l="3156" t="276" r="2242" b="92271"/>
          <a:stretch>
            <a:fillRect/>
          </a:stretch>
        </p:blipFill>
        <p:spPr bwMode="auto">
          <a:xfrm>
            <a:off x="0" y="6408738"/>
            <a:ext cx="1219200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2" descr="Image result for digital transformation"/>
          <p:cNvPicPr>
            <a:picLocks noChangeAspect="1" noChangeArrowheads="1"/>
          </p:cNvPicPr>
          <p:nvPr/>
        </p:nvPicPr>
        <p:blipFill>
          <a:blip r:embed="rId3"/>
          <a:srcRect l="777" t="-220" r="487" b="-2"/>
          <a:stretch>
            <a:fillRect/>
          </a:stretch>
        </p:blipFill>
        <p:spPr bwMode="auto">
          <a:xfrm>
            <a:off x="1006475" y="0"/>
            <a:ext cx="10171113" cy="570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>
            <a:extLst>
              <a:ext uri="{FF2B5EF4-FFF2-40B4-BE49-F238E27FC236}"/>
            </a:extLst>
          </p:cNvPr>
          <p:cNvSpPr/>
          <p:nvPr/>
        </p:nvSpPr>
        <p:spPr>
          <a:xfrm>
            <a:off x="-7938" y="5715000"/>
            <a:ext cx="12199938" cy="1143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ความคาดหวังต่อสมาคม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ATPER 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ในเชิงความร่วมมืออื่น ๆ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/>
            </a:extLst>
          </p:cNvPr>
          <p:cNvSpPr/>
          <p:nvPr/>
        </p:nvSpPr>
        <p:spPr>
          <a:xfrm>
            <a:off x="0" y="188913"/>
            <a:ext cx="12192000" cy="8413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COOPERATION</a:t>
            </a:r>
          </a:p>
        </p:txBody>
      </p:sp>
      <p:grpSp>
        <p:nvGrpSpPr>
          <p:cNvPr id="33795" name="Group 6"/>
          <p:cNvGrpSpPr>
            <a:grpSpLocks/>
          </p:cNvGrpSpPr>
          <p:nvPr/>
        </p:nvGrpSpPr>
        <p:grpSpPr bwMode="auto">
          <a:xfrm>
            <a:off x="6550025" y="4319588"/>
            <a:ext cx="1208088" cy="1157287"/>
            <a:chOff x="6438130" y="2875222"/>
            <a:chExt cx="1207294" cy="1156900"/>
          </a:xfrm>
        </p:grpSpPr>
        <p:sp>
          <p:nvSpPr>
            <p:cNvPr id="73" name="Oval 72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438130" y="2875222"/>
              <a:ext cx="1207294" cy="11569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3825" name="Picture 2" descr="Related imag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605270" y="3017165"/>
              <a:ext cx="873013" cy="873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" name="TextBox 18">
            <a:extLst>
              <a:ext uri="{FF2B5EF4-FFF2-40B4-BE49-F238E27FC236}"/>
            </a:extLst>
          </p:cNvPr>
          <p:cNvSpPr txBox="1"/>
          <p:nvPr/>
        </p:nvSpPr>
        <p:spPr>
          <a:xfrm>
            <a:off x="-211138" y="3602038"/>
            <a:ext cx="2955926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DIGITAL </a:t>
            </a:r>
            <a:r>
              <a:rPr lang="en-US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anose="02000506040000020003" pitchFamily="2" charset="-34"/>
                <a:cs typeface="RSU" panose="02000506040000020003" pitchFamily="2" charset="-34"/>
              </a:rPr>
              <a:t>S</a:t>
            </a: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ECURITY</a:t>
            </a:r>
          </a:p>
        </p:txBody>
      </p:sp>
      <p:sp>
        <p:nvSpPr>
          <p:cNvPr id="24" name="TextBox 23">
            <a:extLst>
              <a:ext uri="{FF2B5EF4-FFF2-40B4-BE49-F238E27FC236}"/>
            </a:extLst>
          </p:cNvPr>
          <p:cNvSpPr txBox="1"/>
          <p:nvPr/>
        </p:nvSpPr>
        <p:spPr>
          <a:xfrm>
            <a:off x="1733550" y="5597525"/>
            <a:ext cx="32194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DIGITAL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anose="02000506040000020003" pitchFamily="2" charset="-34"/>
                <a:cs typeface="RSU" panose="02000506040000020003" pitchFamily="2" charset="-34"/>
              </a:rPr>
              <a:t>I</a:t>
            </a: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NFRASTRUCTURE</a:t>
            </a:r>
          </a:p>
        </p:txBody>
      </p:sp>
      <p:grpSp>
        <p:nvGrpSpPr>
          <p:cNvPr id="33798" name="Group 2"/>
          <p:cNvGrpSpPr>
            <a:grpSpLocks/>
          </p:cNvGrpSpPr>
          <p:nvPr/>
        </p:nvGrpSpPr>
        <p:grpSpPr bwMode="auto">
          <a:xfrm>
            <a:off x="835025" y="4319588"/>
            <a:ext cx="1206500" cy="1157287"/>
            <a:chOff x="929308" y="3588326"/>
            <a:chExt cx="1207294" cy="1156900"/>
          </a:xfrm>
        </p:grpSpPr>
        <p:sp>
          <p:nvSpPr>
            <p:cNvPr id="13" name="Oval 12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929308" y="3588326"/>
              <a:ext cx="1207294" cy="11569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3823" name="Picture 2" descr="Image result for it system icon"/>
            <p:cNvPicPr>
              <a:picLocks noChangeAspect="1" noChangeArrowheads="1"/>
            </p:cNvPicPr>
            <p:nvPr/>
          </p:nvPicPr>
          <p:blipFill>
            <a:blip r:embed="rId4"/>
            <a:srcRect l="3917" t="36382" r="71608" b="36180"/>
            <a:stretch>
              <a:fillRect/>
            </a:stretch>
          </p:blipFill>
          <p:spPr bwMode="auto">
            <a:xfrm>
              <a:off x="1198134" y="3898298"/>
              <a:ext cx="665419" cy="701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3799" name="Group 5"/>
          <p:cNvGrpSpPr>
            <a:grpSpLocks/>
          </p:cNvGrpSpPr>
          <p:nvPr/>
        </p:nvGrpSpPr>
        <p:grpSpPr bwMode="auto">
          <a:xfrm>
            <a:off x="4645025" y="4319588"/>
            <a:ext cx="1208088" cy="1157287"/>
            <a:chOff x="4583388" y="2062042"/>
            <a:chExt cx="1207294" cy="1156900"/>
          </a:xfrm>
        </p:grpSpPr>
        <p:sp>
          <p:nvSpPr>
            <p:cNvPr id="69" name="Oval 68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4583388" y="2062042"/>
              <a:ext cx="1207294" cy="11569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3821" name="Picture 4" descr="Image result for e-government icon"/>
            <p:cNvPicPr>
              <a:picLocks noChangeAspect="1" noChangeArrowheads="1"/>
            </p:cNvPicPr>
            <p:nvPr/>
          </p:nvPicPr>
          <p:blipFill>
            <a:blip r:embed="rId5">
              <a:grayscl/>
              <a:biLevel thresh="50000"/>
            </a:blip>
            <a:srcRect/>
            <a:stretch>
              <a:fillRect/>
            </a:stretch>
          </p:blipFill>
          <p:spPr bwMode="auto">
            <a:xfrm>
              <a:off x="4816309" y="2288286"/>
              <a:ext cx="741452" cy="7414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6" name="TextBox 45">
            <a:extLst>
              <a:ext uri="{FF2B5EF4-FFF2-40B4-BE49-F238E27FC236}"/>
            </a:extLst>
          </p:cNvPr>
          <p:cNvSpPr txBox="1"/>
          <p:nvPr/>
        </p:nvSpPr>
        <p:spPr>
          <a:xfrm>
            <a:off x="5764213" y="5591175"/>
            <a:ext cx="2982912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DIGITAL</a:t>
            </a:r>
            <a:r>
              <a:rPr lang="en-US" sz="1600" b="1" dirty="0">
                <a:latin typeface="RSU" panose="02000506040000020003" pitchFamily="2" charset="-34"/>
                <a:cs typeface="RSU" panose="02000506040000020003" pitchFamily="2" charset="-34"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anose="02000506040000020003" pitchFamily="2" charset="-34"/>
                <a:cs typeface="RSU" panose="02000506040000020003" pitchFamily="2" charset="-34"/>
              </a:rPr>
              <a:t>M</a:t>
            </a: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ANPOWER</a:t>
            </a:r>
            <a:endParaRPr lang="en-US" sz="1600" b="1" dirty="0"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28" name="TextBox 27">
            <a:extLst>
              <a:ext uri="{FF2B5EF4-FFF2-40B4-BE49-F238E27FC236}"/>
            </a:extLst>
          </p:cNvPr>
          <p:cNvSpPr txBox="1"/>
          <p:nvPr/>
        </p:nvSpPr>
        <p:spPr>
          <a:xfrm>
            <a:off x="7788275" y="3711575"/>
            <a:ext cx="2573338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DIGITAL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anose="02000506040000020003" pitchFamily="2" charset="-34"/>
                <a:cs typeface="RSU" panose="02000506040000020003" pitchFamily="2" charset="-34"/>
              </a:rPr>
              <a:t>A</a:t>
            </a: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PPLICATION</a:t>
            </a:r>
          </a:p>
        </p:txBody>
      </p:sp>
      <p:grpSp>
        <p:nvGrpSpPr>
          <p:cNvPr id="33802" name="Group 7"/>
          <p:cNvGrpSpPr>
            <a:grpSpLocks/>
          </p:cNvGrpSpPr>
          <p:nvPr/>
        </p:nvGrpSpPr>
        <p:grpSpPr bwMode="auto">
          <a:xfrm>
            <a:off x="8455025" y="4319588"/>
            <a:ext cx="1208088" cy="1157287"/>
            <a:chOff x="8419858" y="3923665"/>
            <a:chExt cx="1207294" cy="1156900"/>
          </a:xfrm>
        </p:grpSpPr>
        <p:sp>
          <p:nvSpPr>
            <p:cNvPr id="75" name="Oval 74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8419858" y="3923665"/>
              <a:ext cx="1207294" cy="11569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3819" name="Picture 2" descr="Image result for accelerate icon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689252" y="4143334"/>
              <a:ext cx="668502" cy="6685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3803" name="Group 4"/>
          <p:cNvGrpSpPr>
            <a:grpSpLocks/>
          </p:cNvGrpSpPr>
          <p:nvPr/>
        </p:nvGrpSpPr>
        <p:grpSpPr bwMode="auto">
          <a:xfrm>
            <a:off x="2740025" y="4319588"/>
            <a:ext cx="1206500" cy="1157287"/>
            <a:chOff x="2713663" y="2881900"/>
            <a:chExt cx="1207294" cy="1156900"/>
          </a:xfrm>
        </p:grpSpPr>
        <p:sp>
          <p:nvSpPr>
            <p:cNvPr id="26" name="Oval 25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2713663" y="2881900"/>
              <a:ext cx="1207294" cy="11569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3817" name="Picture 26" descr="Related image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856555" y="2999942"/>
              <a:ext cx="920815" cy="9208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1" name="TextBox 30">
            <a:extLst>
              <a:ext uri="{FF2B5EF4-FFF2-40B4-BE49-F238E27FC236}"/>
            </a:extLst>
          </p:cNvPr>
          <p:cNvSpPr txBox="1"/>
          <p:nvPr/>
        </p:nvSpPr>
        <p:spPr>
          <a:xfrm>
            <a:off x="3638550" y="3702050"/>
            <a:ext cx="3221038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DIGITAL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anose="02000506040000020003" pitchFamily="2" charset="-34"/>
                <a:cs typeface="RSU" panose="02000506040000020003" pitchFamily="2" charset="-34"/>
              </a:rPr>
              <a:t>G</a:t>
            </a: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OVERNMENT</a:t>
            </a:r>
          </a:p>
        </p:txBody>
      </p:sp>
      <p:sp>
        <p:nvSpPr>
          <p:cNvPr id="2" name="Slide Number Placeholder 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238" y="6461125"/>
            <a:ext cx="2743200" cy="365125"/>
          </a:xfrm>
        </p:spPr>
        <p:txBody>
          <a:bodyPr/>
          <a:lstStyle/>
          <a:p>
            <a:fld id="{48C772A2-7EDC-4244-A698-BAB3CE308033}" type="slidenum">
              <a:rPr lang="en-US"/>
              <a:pPr/>
              <a:t>20</a:t>
            </a:fld>
            <a:endParaRPr lang="en-US"/>
          </a:p>
        </p:txBody>
      </p:sp>
      <p:sp>
        <p:nvSpPr>
          <p:cNvPr id="36" name="TextBox 35">
            <a:extLst>
              <a:ext uri="{FF2B5EF4-FFF2-40B4-BE49-F238E27FC236}"/>
            </a:extLst>
          </p:cNvPr>
          <p:cNvSpPr txBox="1"/>
          <p:nvPr/>
        </p:nvSpPr>
        <p:spPr>
          <a:xfrm>
            <a:off x="9747250" y="5545138"/>
            <a:ext cx="25733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DIGITAL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anose="02000506040000020003" pitchFamily="2" charset="-34"/>
                <a:cs typeface="RSU" panose="02000506040000020003" pitchFamily="2" charset="-34"/>
              </a:rPr>
              <a:t>+</a:t>
            </a: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PLUS</a:t>
            </a:r>
          </a:p>
        </p:txBody>
      </p:sp>
      <p:grpSp>
        <p:nvGrpSpPr>
          <p:cNvPr id="33807" name="Group 8"/>
          <p:cNvGrpSpPr>
            <a:grpSpLocks/>
          </p:cNvGrpSpPr>
          <p:nvPr/>
        </p:nvGrpSpPr>
        <p:grpSpPr bwMode="auto">
          <a:xfrm>
            <a:off x="10361613" y="4319588"/>
            <a:ext cx="1206500" cy="1157287"/>
            <a:chOff x="10455656" y="2849523"/>
            <a:chExt cx="1207294" cy="1156900"/>
          </a:xfrm>
        </p:grpSpPr>
        <p:sp>
          <p:nvSpPr>
            <p:cNvPr id="34" name="Oval 33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0455656" y="2849523"/>
              <a:ext cx="1207294" cy="11569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3815" name="Picture 6" descr="Related image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0784953" y="3164273"/>
              <a:ext cx="548698" cy="548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3808" name="Picture 2" descr="Image result for cooperation icon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178425" y="1493838"/>
            <a:ext cx="1627188" cy="162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9" name="Picture 4" descr="Image result for the association of thai professionals in european region"/>
          <p:cNvPicPr>
            <a:picLocks noChangeAspect="1" noChangeArrowheads="1"/>
          </p:cNvPicPr>
          <p:nvPr/>
        </p:nvPicPr>
        <p:blipFill>
          <a:blip r:embed="rId10"/>
          <a:srcRect r="76582"/>
          <a:stretch>
            <a:fillRect/>
          </a:stretch>
        </p:blipFill>
        <p:spPr bwMode="auto">
          <a:xfrm>
            <a:off x="7273925" y="1506538"/>
            <a:ext cx="2011363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0" name="Picture 11"/>
          <p:cNvPicPr>
            <a:picLocks noChangeAspect="1"/>
          </p:cNvPicPr>
          <p:nvPr/>
        </p:nvPicPr>
        <p:blipFill>
          <a:blip r:embed="rId11"/>
          <a:srcRect l="34303" t="59271" r="35667" b="18750"/>
          <a:stretch>
            <a:fillRect/>
          </a:stretch>
        </p:blipFill>
        <p:spPr bwMode="auto">
          <a:xfrm>
            <a:off x="2206625" y="1487488"/>
            <a:ext cx="2651125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>
            <a:extLst>
              <a:ext uri="{FF2B5EF4-FFF2-40B4-BE49-F238E27FC236}"/>
            </a:extLst>
          </p:cNvPr>
          <p:cNvSpPr/>
          <p:nvPr/>
        </p:nvSpPr>
        <p:spPr>
          <a:xfrm>
            <a:off x="392113" y="3519488"/>
            <a:ext cx="11407775" cy="28003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812" name="TextBox 15"/>
          <p:cNvSpPr txBox="1">
            <a:spLocks noChangeArrowheads="1"/>
          </p:cNvSpPr>
          <p:nvPr/>
        </p:nvSpPr>
        <p:spPr bwMode="auto">
          <a:xfrm>
            <a:off x="4314825" y="3302000"/>
            <a:ext cx="3562350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RSU" charset="-34"/>
                <a:cs typeface="RSU" charset="-34"/>
              </a:rPr>
              <a:t>Digital Research For Thailand Benefits</a:t>
            </a:r>
          </a:p>
        </p:txBody>
      </p:sp>
      <p:pic>
        <p:nvPicPr>
          <p:cNvPr id="33813" name="Picture 19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0577513" y="266700"/>
            <a:ext cx="1422400" cy="638175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/>
          </p:cNvPicPr>
          <p:nvPr/>
        </p:nvPicPr>
        <p:blipFill>
          <a:blip r:embed="rId2"/>
          <a:srcRect l="3156" t="276" r="2242" b="92271"/>
          <a:stretch>
            <a:fillRect/>
          </a:stretch>
        </p:blipFill>
        <p:spPr bwMode="auto">
          <a:xfrm>
            <a:off x="0" y="6408738"/>
            <a:ext cx="1219200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2" descr="Image result for digital transformation"/>
          <p:cNvPicPr>
            <a:picLocks noChangeAspect="1" noChangeArrowheads="1"/>
          </p:cNvPicPr>
          <p:nvPr/>
        </p:nvPicPr>
        <p:blipFill>
          <a:blip r:embed="rId3"/>
          <a:srcRect l="777" t="-220" r="487" b="-2"/>
          <a:stretch>
            <a:fillRect/>
          </a:stretch>
        </p:blipFill>
        <p:spPr bwMode="auto">
          <a:xfrm>
            <a:off x="1006475" y="0"/>
            <a:ext cx="10171113" cy="570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>
            <a:extLst>
              <a:ext uri="{FF2B5EF4-FFF2-40B4-BE49-F238E27FC236}"/>
            </a:extLst>
          </p:cNvPr>
          <p:cNvSpPr/>
          <p:nvPr/>
        </p:nvSpPr>
        <p:spPr>
          <a:xfrm>
            <a:off x="-7938" y="5715000"/>
            <a:ext cx="12199938" cy="1143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ขอบคุณค่ะ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/>
          <p:cNvPicPr>
            <a:picLocks noChangeAspect="1"/>
          </p:cNvPicPr>
          <p:nvPr/>
        </p:nvPicPr>
        <p:blipFill>
          <a:blip r:embed="rId2"/>
          <a:srcRect b="29266"/>
          <a:stretch>
            <a:fillRect/>
          </a:stretch>
        </p:blipFill>
        <p:spPr bwMode="auto">
          <a:xfrm>
            <a:off x="2481263" y="0"/>
            <a:ext cx="7229475" cy="682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1432</TotalTime>
  <Words>1159</Words>
  <Application>Microsoft Office PowerPoint</Application>
  <PresentationFormat>Custom</PresentationFormat>
  <Paragraphs>230</Paragraphs>
  <Slides>22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9" baseType="lpstr">
      <vt:lpstr>Calibri</vt:lpstr>
      <vt:lpstr>Arial</vt:lpstr>
      <vt:lpstr>Calibri Light</vt:lpstr>
      <vt:lpstr>TH SarabunPSK</vt:lpstr>
      <vt:lpstr>TH Sarabun New</vt:lpstr>
      <vt:lpstr>Angsana New</vt:lpstr>
      <vt:lpstr>Tahoma</vt:lpstr>
      <vt:lpstr>RSU</vt:lpstr>
      <vt:lpstr>Lato Light</vt:lpstr>
      <vt:lpstr>Bebas Neue</vt:lpstr>
      <vt:lpstr>DB Ozone X</vt:lpstr>
      <vt:lpstr>ヒラギノ角ゴ ProN W3</vt:lpstr>
      <vt:lpstr>Gill Sans</vt:lpstr>
      <vt:lpstr>Aqua Grotesque</vt:lpstr>
      <vt:lpstr>Cordia New</vt:lpstr>
      <vt:lpstr>Office Theme</vt:lpstr>
      <vt:lpstr>Microsoft Excel Chart</vt:lpstr>
      <vt:lpstr>Slide 1</vt:lpstr>
      <vt:lpstr>Slide 2</vt:lpstr>
      <vt:lpstr>Slide 3</vt:lpstr>
      <vt:lpstr>Country Income Groups (World Bank Classification)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Vunnaporn</dc:creator>
  <cp:lastModifiedBy>Mdes</cp:lastModifiedBy>
  <cp:revision>24</cp:revision>
  <cp:lastPrinted>2018-08-29T09:45:49Z</cp:lastPrinted>
  <dcterms:created xsi:type="dcterms:W3CDTF">2018-08-22T08:17:58Z</dcterms:created>
  <dcterms:modified xsi:type="dcterms:W3CDTF">2018-08-30T05:52:35Z</dcterms:modified>
</cp:coreProperties>
</file>